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7.xml"/><Relationship Id="rId33" Type="http://schemas.openxmlformats.org/officeDocument/2006/relationships/font" Target="fonts/Lato-boldItalic.fntdata"/><Relationship Id="rId10" Type="http://schemas.openxmlformats.org/officeDocument/2006/relationships/slide" Target="slides/slide6.xml"/><Relationship Id="rId32" Type="http://schemas.openxmlformats.org/officeDocument/2006/relationships/font" Target="fonts/Lato-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100" u="none" cap="none" strike="noStrike"/>
            </a:lvl1pPr>
            <a:lvl2pPr indent="-228600" lvl="1" marL="914400" marR="0" rtl="0" algn="l">
              <a:spcBef>
                <a:spcPts val="0"/>
              </a:spcBef>
              <a:spcAft>
                <a:spcPts val="0"/>
              </a:spcAft>
              <a:buSzPts val="1400"/>
              <a:buNone/>
              <a:defRPr b="0" i="0" sz="1100" u="none" cap="none" strike="noStrike"/>
            </a:lvl2pPr>
            <a:lvl3pPr indent="-228600" lvl="2" marL="1371600" marR="0" rtl="0" algn="l">
              <a:spcBef>
                <a:spcPts val="0"/>
              </a:spcBef>
              <a:spcAft>
                <a:spcPts val="0"/>
              </a:spcAft>
              <a:buSzPts val="1400"/>
              <a:buNone/>
              <a:defRPr b="0" i="0" sz="1100" u="none" cap="none" strike="noStrike"/>
            </a:lvl3pPr>
            <a:lvl4pPr indent="-228600" lvl="3" marL="1828800" marR="0" rtl="0" algn="l">
              <a:spcBef>
                <a:spcPts val="0"/>
              </a:spcBef>
              <a:spcAft>
                <a:spcPts val="0"/>
              </a:spcAft>
              <a:buSzPts val="1400"/>
              <a:buNone/>
              <a:defRPr b="0" i="0" sz="1100" u="none" cap="none" strike="noStrike"/>
            </a:lvl4pPr>
            <a:lvl5pPr indent="-228600" lvl="4" marL="2286000" marR="0" rtl="0" algn="l">
              <a:spcBef>
                <a:spcPts val="0"/>
              </a:spcBef>
              <a:spcAft>
                <a:spcPts val="0"/>
              </a:spcAft>
              <a:buSzPts val="1400"/>
              <a:buNone/>
              <a:defRPr b="0" i="0" sz="1100" u="none" cap="none" strike="noStrike"/>
            </a:lvl5pPr>
            <a:lvl6pPr indent="-228600" lvl="5" marL="2743200" marR="0" rtl="0" algn="l">
              <a:spcBef>
                <a:spcPts val="0"/>
              </a:spcBef>
              <a:spcAft>
                <a:spcPts val="0"/>
              </a:spcAft>
              <a:buSzPts val="1400"/>
              <a:buNone/>
              <a:defRPr b="0" i="0" sz="1100" u="none" cap="none" strike="noStrike"/>
            </a:lvl6pPr>
            <a:lvl7pPr indent="-228600" lvl="6" marL="3200400" marR="0" rtl="0" algn="l">
              <a:spcBef>
                <a:spcPts val="0"/>
              </a:spcBef>
              <a:spcAft>
                <a:spcPts val="0"/>
              </a:spcAft>
              <a:buSzPts val="1400"/>
              <a:buNone/>
              <a:defRPr b="0" i="0" sz="1100" u="none" cap="none" strike="noStrike"/>
            </a:lvl7pPr>
            <a:lvl8pPr indent="-228600" lvl="7" marL="3657600" marR="0" rtl="0" algn="l">
              <a:spcBef>
                <a:spcPts val="0"/>
              </a:spcBef>
              <a:spcAft>
                <a:spcPts val="0"/>
              </a:spcAft>
              <a:buSzPts val="1400"/>
              <a:buNone/>
              <a:defRPr b="0" i="0" sz="1100" u="none" cap="none" strike="noStrike"/>
            </a:lvl8pPr>
            <a:lvl9pPr indent="-228600" lvl="8" marL="4114800" marR="0" rtl="0" algn="l">
              <a:spcBef>
                <a:spcPts val="0"/>
              </a:spcBef>
              <a:spcAft>
                <a:spcPts val="0"/>
              </a:spcAft>
              <a:buSzPts val="1400"/>
              <a:buNone/>
              <a:defRPr b="0" i="0" sz="1100" u="none" cap="none" strike="noStrike"/>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Story methodology - With all the expectations around Autonomous Vehicles, people expect their lives to get better and more importantly, safer. My good friend Paul who works in a major automaker’s R&amp;D division, he dreams of a similar safer world. But every time we discuss this, he’s worried about one thing. What happens when the AV is faced with a trolley problem? Why would anyone welcome an era of vehicles that are explicitly designed to sacrifice its own passenger? Our project was inspired by this exact problem statement and our approach is to focus on one major aspect that can reduce the probability of a trolley problem occurring - interactions with jaywalkers.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Mubarak’s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42" name="Shape 3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Salma - Define logistic regression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86" name="Shape 3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Moyu</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93" name="Shape 3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Moyu</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00" name="Shape 4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Dan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Shape 44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44" name="Shape 4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Dan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Shape 46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63" name="Shape 4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90" name="Shape 4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Shape 51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19" name="Shape 5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Moyu</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Shape 54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43" name="Shape 5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Shape 55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60" name="Shape 5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Shape 58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85" name="Shape 5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Shape 60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604" name="Shape 6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Shape 62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630" name="Shape 6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Dan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Shape 66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665" name="Shape 6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SzPts val="1100"/>
              <a:buFont typeface="Arial"/>
              <a:buNone/>
            </a:pPr>
            <a:r>
              <a:rPr lang="en-US"/>
              <a:t>Moyu</a:t>
            </a:r>
            <a:endParaRPr b="0" i="0" sz="1100" u="none" cap="none" strike="noStrike"/>
          </a:p>
        </p:txBody>
      </p:sp>
      <p:sp>
        <p:nvSpPr>
          <p:cNvPr id="116" name="Shape 11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Salma </a:t>
            </a:r>
            <a:r>
              <a:rPr lang="en-US"/>
              <a:t>= 1 to 4</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SzPts val="1100"/>
              <a:buFont typeface="Arial"/>
              <a:buNone/>
            </a:pPr>
            <a:r>
              <a:rPr lang="en-US"/>
              <a:t>Salma</a:t>
            </a:r>
            <a:endParaRPr b="0" i="0" sz="1100" u="none" cap="none" strike="noStrike"/>
          </a:p>
        </p:txBody>
      </p:sp>
      <p:sp>
        <p:nvSpPr>
          <p:cNvPr id="193" name="Shape 19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SzPts val="1100"/>
              <a:buFont typeface="Arial"/>
              <a:buNone/>
            </a:pPr>
            <a:r>
              <a:rPr lang="en-US"/>
              <a:t>Dayi</a:t>
            </a:r>
            <a:endParaRPr b="0" i="0" sz="1100" u="none" cap="none" strike="noStrike"/>
          </a:p>
        </p:txBody>
      </p:sp>
      <p:sp>
        <p:nvSpPr>
          <p:cNvPr id="235" name="Shape 23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US">
                <a:solidFill>
                  <a:schemeClr val="dk1"/>
                </a:solidFill>
                <a:highlight>
                  <a:srgbClr val="FFFFFF"/>
                </a:highlight>
                <a:latin typeface="Times New Roman"/>
                <a:ea typeface="Times New Roman"/>
                <a:cs typeface="Times New Roman"/>
                <a:sym typeface="Times New Roman"/>
              </a:rPr>
              <a:t>The Kanade–Lucas–Tomasi feature tracking algorithm is a method of feature extraction in computer vision and it uses spatial intensity information to direct the search for the position that has the best match.</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lang="en-US">
                <a:solidFill>
                  <a:schemeClr val="dk1"/>
                </a:solidFill>
                <a:highlight>
                  <a:srgbClr val="FFFFFF"/>
                </a:highlight>
                <a:latin typeface="Times New Roman"/>
                <a:ea typeface="Times New Roman"/>
                <a:cs typeface="Times New Roman"/>
                <a:sym typeface="Times New Roman"/>
              </a:rPr>
              <a:t>Dayi</a:t>
            </a:r>
            <a:endParaRPr>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Dayi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Skye Slide">
  <p:cSld name="Blue Skye Slide">
    <p:spTree>
      <p:nvGrpSpPr>
        <p:cNvPr id="6" name="Shape 6"/>
        <p:cNvGrpSpPr/>
        <p:nvPr/>
      </p:nvGrpSpPr>
      <p:grpSpPr>
        <a:xfrm>
          <a:off x="0" y="0"/>
          <a:ext cx="0" cy="0"/>
          <a:chOff x="0" y="0"/>
          <a:chExt cx="0" cy="0"/>
        </a:xfrm>
      </p:grpSpPr>
      <p:sp>
        <p:nvSpPr>
          <p:cNvPr id="7" name="Shape 7"/>
          <p:cNvSpPr/>
          <p:nvPr/>
        </p:nvSpPr>
        <p:spPr>
          <a:xfrm>
            <a:off x="0" y="0"/>
            <a:ext cx="9144000" cy="5143500"/>
          </a:xfrm>
          <a:prstGeom prst="rect">
            <a:avLst/>
          </a:prstGeom>
          <a:gradFill>
            <a:gsLst>
              <a:gs pos="0">
                <a:srgbClr val="63B7EB"/>
              </a:gs>
              <a:gs pos="50000">
                <a:srgbClr val="B1D7F1"/>
              </a:gs>
              <a:gs pos="100000">
                <a:schemeClr val="lt1"/>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p:tgtEl>
                                          <p:spTgt spid="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Sky Slide">
  <p:cSld name="Dark Sky Slide">
    <p:spTree>
      <p:nvGrpSpPr>
        <p:cNvPr id="85" name="Shape 85"/>
        <p:cNvGrpSpPr/>
        <p:nvPr/>
      </p:nvGrpSpPr>
      <p:grpSpPr>
        <a:xfrm>
          <a:off x="0" y="0"/>
          <a:ext cx="0" cy="0"/>
          <a:chOff x="0" y="0"/>
          <a:chExt cx="0" cy="0"/>
        </a:xfrm>
      </p:grpSpPr>
      <p:sp>
        <p:nvSpPr>
          <p:cNvPr id="86" name="Shape 86"/>
          <p:cNvSpPr/>
          <p:nvPr/>
        </p:nvSpPr>
        <p:spPr>
          <a:xfrm>
            <a:off x="0" y="0"/>
            <a:ext cx="9144000" cy="5143500"/>
          </a:xfrm>
          <a:prstGeom prst="rect">
            <a:avLst/>
          </a:prstGeom>
          <a:gradFill>
            <a:gsLst>
              <a:gs pos="0">
                <a:srgbClr val="283C50"/>
              </a:gs>
              <a:gs pos="50000">
                <a:srgbClr val="36516C"/>
              </a:gs>
              <a:gs pos="100000">
                <a:srgbClr val="324B64"/>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75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Blank Slide">
    <p:spTree>
      <p:nvGrpSpPr>
        <p:cNvPr id="8" name="Shape 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ault Slide">
  <p:cSld name="Default Slide">
    <p:spTree>
      <p:nvGrpSpPr>
        <p:cNvPr id="9" name="Shape 9"/>
        <p:cNvGrpSpPr/>
        <p:nvPr/>
      </p:nvGrpSpPr>
      <p:grpSpPr>
        <a:xfrm>
          <a:off x="0" y="0"/>
          <a:ext cx="0" cy="0"/>
          <a:chOff x="0" y="0"/>
          <a:chExt cx="0" cy="0"/>
        </a:xfrm>
      </p:grpSpPr>
      <p:sp>
        <p:nvSpPr>
          <p:cNvPr id="10" name="Shape 10"/>
          <p:cNvSpPr txBox="1"/>
          <p:nvPr>
            <p:ph idx="1" type="body"/>
          </p:nvPr>
        </p:nvSpPr>
        <p:spPr>
          <a:xfrm>
            <a:off x="593387" y="438150"/>
            <a:ext cx="7957200" cy="4572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0"/>
              </a:spcBef>
              <a:spcAft>
                <a:spcPts val="0"/>
              </a:spcAft>
              <a:buClr>
                <a:schemeClr val="dk2"/>
              </a:buClr>
              <a:buSzPts val="3000"/>
              <a:buFont typeface="Lato"/>
              <a:buNone/>
              <a:defRPr b="0" i="0" sz="3000" u="none" cap="none" strike="noStrike">
                <a:solidFill>
                  <a:schemeClr val="dk2"/>
                </a:solidFill>
                <a:latin typeface="Lato"/>
                <a:ea typeface="Lato"/>
                <a:cs typeface="Lato"/>
                <a:sym typeface="Lato"/>
              </a:defRPr>
            </a:lvl1pPr>
            <a:lvl2pPr indent="-228600" lvl="1" marL="914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500"/>
              <a:buFont typeface="Calibri"/>
              <a:buNone/>
              <a:defRPr b="0" i="0" sz="15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cxnSp>
        <p:nvCxnSpPr>
          <p:cNvPr id="11" name="Shape 11"/>
          <p:cNvCxnSpPr/>
          <p:nvPr/>
        </p:nvCxnSpPr>
        <p:spPr>
          <a:xfrm>
            <a:off x="4114800" y="1236662"/>
            <a:ext cx="914400" cy="1500"/>
          </a:xfrm>
          <a:prstGeom prst="straightConnector1">
            <a:avLst/>
          </a:prstGeom>
          <a:noFill/>
          <a:ln cap="flat" cmpd="sng" w="19050">
            <a:solidFill>
              <a:schemeClr val="accent1"/>
            </a:solidFill>
            <a:prstDash val="solid"/>
            <a:miter lim="8000"/>
            <a:headEnd len="sm" w="sm" type="none"/>
            <a:tailEnd len="sm" w="sm" type="none"/>
          </a:ln>
        </p:spPr>
      </p:cxnSp>
      <p:sp>
        <p:nvSpPr>
          <p:cNvPr id="12" name="Shape 12"/>
          <p:cNvSpPr txBox="1"/>
          <p:nvPr>
            <p:ph idx="2" type="body"/>
          </p:nvPr>
        </p:nvSpPr>
        <p:spPr>
          <a:xfrm>
            <a:off x="595312" y="925137"/>
            <a:ext cx="7953300" cy="2286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0"/>
              </a:spcBef>
              <a:spcAft>
                <a:spcPts val="0"/>
              </a:spcAft>
              <a:buClr>
                <a:srgbClr val="595959"/>
              </a:buClr>
              <a:buSzPts val="900"/>
              <a:buFont typeface="Lato"/>
              <a:buNone/>
              <a:defRPr b="0" i="0" sz="900" u="none" cap="none" strike="noStrike">
                <a:solidFill>
                  <a:srgbClr val="595959"/>
                </a:solidFill>
                <a:latin typeface="Lato"/>
                <a:ea typeface="Lato"/>
                <a:cs typeface="Lato"/>
                <a:sym typeface="Lato"/>
              </a:defRPr>
            </a:lvl1pPr>
            <a:lvl2pPr indent="-228600" lvl="1" marL="9144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sp>
        <p:nvSpPr>
          <p:cNvPr id="13" name="Shape 13"/>
          <p:cNvSpPr/>
          <p:nvPr/>
        </p:nvSpPr>
        <p:spPr>
          <a:xfrm>
            <a:off x="8615374" y="245277"/>
            <a:ext cx="261900" cy="2619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4" name="Shape 14"/>
          <p:cNvSpPr txBox="1"/>
          <p:nvPr/>
        </p:nvSpPr>
        <p:spPr>
          <a:xfrm>
            <a:off x="8632036" y="304802"/>
            <a:ext cx="219000" cy="130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13"/>
              <a:buFont typeface="Lato"/>
              <a:buNone/>
            </a:pPr>
            <a:fld id="{00000000-1234-1234-1234-123412341234}" type="slidenum">
              <a:rPr b="0" i="0" lang="en-US" sz="850" u="none" cap="none" strike="noStrike">
                <a:solidFill>
                  <a:schemeClr val="lt1"/>
                </a:solidFill>
                <a:latin typeface="Lato"/>
                <a:ea typeface="Lato"/>
                <a:cs typeface="Lato"/>
                <a:sym typeface="Lato"/>
              </a:rPr>
              <a:t>‹#›</a:t>
            </a:fld>
            <a:endParaRPr/>
          </a:p>
        </p:txBody>
      </p:sp>
      <p:grpSp>
        <p:nvGrpSpPr>
          <p:cNvPr id="15" name="Shape 15"/>
          <p:cNvGrpSpPr/>
          <p:nvPr/>
        </p:nvGrpSpPr>
        <p:grpSpPr>
          <a:xfrm>
            <a:off x="8569325" y="4759003"/>
            <a:ext cx="404678" cy="176400"/>
            <a:chOff x="8569325" y="4759003"/>
            <a:chExt cx="404678" cy="176400"/>
          </a:xfrm>
        </p:grpSpPr>
        <p:sp>
          <p:nvSpPr>
            <p:cNvPr id="16" name="Shape 16"/>
            <p:cNvSpPr/>
            <p:nvPr/>
          </p:nvSpPr>
          <p:spPr>
            <a:xfrm>
              <a:off x="8627179" y="4806007"/>
              <a:ext cx="48000" cy="82500"/>
            </a:xfrm>
            <a:custGeom>
              <a:pathLst>
                <a:path extrusionOk="0" h="120000" w="12000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rgbClr val="D8D8D8"/>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17" name="Shape 17"/>
            <p:cNvSpPr/>
            <p:nvPr/>
          </p:nvSpPr>
          <p:spPr>
            <a:xfrm>
              <a:off x="8569325" y="4759003"/>
              <a:ext cx="176400" cy="176400"/>
            </a:xfrm>
            <a:custGeom>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cap="flat" cmpd="sng" w="9525">
              <a:solidFill>
                <a:srgbClr val="D8D8D8"/>
              </a:solidFill>
              <a:prstDash val="solid"/>
              <a:miter lim="8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18" name="Shape 18"/>
            <p:cNvSpPr/>
            <p:nvPr/>
          </p:nvSpPr>
          <p:spPr>
            <a:xfrm rot="10800000">
              <a:off x="8868284" y="4806032"/>
              <a:ext cx="48000" cy="82500"/>
            </a:xfrm>
            <a:custGeom>
              <a:pathLst>
                <a:path extrusionOk="0" h="120000" w="12000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rgbClr val="D8D8D8"/>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19" name="Shape 19"/>
            <p:cNvSpPr/>
            <p:nvPr/>
          </p:nvSpPr>
          <p:spPr>
            <a:xfrm>
              <a:off x="8797603" y="4759003"/>
              <a:ext cx="176400" cy="176400"/>
            </a:xfrm>
            <a:custGeom>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cap="flat" cmpd="sng" w="9525">
              <a:solidFill>
                <a:srgbClr val="D8D8D8"/>
              </a:solidFill>
              <a:prstDash val="solid"/>
              <a:miter lim="8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ation Agenda">
  <p:cSld name="Presentation Agenda">
    <p:spTree>
      <p:nvGrpSpPr>
        <p:cNvPr id="20" name="Shape 20"/>
        <p:cNvGrpSpPr/>
        <p:nvPr/>
      </p:nvGrpSpPr>
      <p:grpSpPr>
        <a:xfrm>
          <a:off x="0" y="0"/>
          <a:ext cx="0" cy="0"/>
          <a:chOff x="0" y="0"/>
          <a:chExt cx="0" cy="0"/>
        </a:xfrm>
      </p:grpSpPr>
      <p:sp>
        <p:nvSpPr>
          <p:cNvPr id="21" name="Shape 21"/>
          <p:cNvSpPr txBox="1"/>
          <p:nvPr>
            <p:ph idx="1" type="body"/>
          </p:nvPr>
        </p:nvSpPr>
        <p:spPr>
          <a:xfrm>
            <a:off x="593387" y="438150"/>
            <a:ext cx="7957200" cy="4572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0"/>
              </a:spcBef>
              <a:spcAft>
                <a:spcPts val="0"/>
              </a:spcAft>
              <a:buClr>
                <a:schemeClr val="dk2"/>
              </a:buClr>
              <a:buSzPts val="3000"/>
              <a:buFont typeface="Lato"/>
              <a:buNone/>
              <a:defRPr b="0" i="0" sz="3000" u="none" cap="none" strike="noStrike">
                <a:solidFill>
                  <a:schemeClr val="dk2"/>
                </a:solidFill>
                <a:latin typeface="Lato"/>
                <a:ea typeface="Lato"/>
                <a:cs typeface="Lato"/>
                <a:sym typeface="Lato"/>
              </a:defRPr>
            </a:lvl1pPr>
            <a:lvl2pPr indent="-228600" lvl="1" marL="914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500"/>
              <a:buFont typeface="Calibri"/>
              <a:buNone/>
              <a:defRPr b="0" i="0" sz="15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cxnSp>
        <p:nvCxnSpPr>
          <p:cNvPr id="22" name="Shape 22"/>
          <p:cNvCxnSpPr/>
          <p:nvPr/>
        </p:nvCxnSpPr>
        <p:spPr>
          <a:xfrm>
            <a:off x="4114800" y="1236662"/>
            <a:ext cx="914400" cy="1500"/>
          </a:xfrm>
          <a:prstGeom prst="straightConnector1">
            <a:avLst/>
          </a:prstGeom>
          <a:noFill/>
          <a:ln cap="flat" cmpd="sng" w="19050">
            <a:solidFill>
              <a:schemeClr val="accent1"/>
            </a:solidFill>
            <a:prstDash val="solid"/>
            <a:miter lim="8000"/>
            <a:headEnd len="sm" w="sm" type="none"/>
            <a:tailEnd len="sm" w="sm" type="none"/>
          </a:ln>
        </p:spPr>
      </p:cxnSp>
      <p:sp>
        <p:nvSpPr>
          <p:cNvPr id="23" name="Shape 23"/>
          <p:cNvSpPr txBox="1"/>
          <p:nvPr>
            <p:ph idx="2" type="body"/>
          </p:nvPr>
        </p:nvSpPr>
        <p:spPr>
          <a:xfrm>
            <a:off x="595312" y="925137"/>
            <a:ext cx="7953300" cy="2286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0"/>
              </a:spcBef>
              <a:spcAft>
                <a:spcPts val="0"/>
              </a:spcAft>
              <a:buClr>
                <a:srgbClr val="595959"/>
              </a:buClr>
              <a:buSzPts val="900"/>
              <a:buFont typeface="Lato"/>
              <a:buNone/>
              <a:defRPr b="0" i="0" sz="900" u="none" cap="none" strike="noStrike">
                <a:solidFill>
                  <a:srgbClr val="595959"/>
                </a:solidFill>
                <a:latin typeface="Lato"/>
                <a:ea typeface="Lato"/>
                <a:cs typeface="Lato"/>
                <a:sym typeface="Lato"/>
              </a:defRPr>
            </a:lvl1pPr>
            <a:lvl2pPr indent="-228600" lvl="1" marL="9144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sp>
        <p:nvSpPr>
          <p:cNvPr id="24" name="Shape 24"/>
          <p:cNvSpPr/>
          <p:nvPr/>
        </p:nvSpPr>
        <p:spPr>
          <a:xfrm>
            <a:off x="8615374" y="245277"/>
            <a:ext cx="261900" cy="2619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5" name="Shape 25"/>
          <p:cNvSpPr txBox="1"/>
          <p:nvPr/>
        </p:nvSpPr>
        <p:spPr>
          <a:xfrm>
            <a:off x="8632036" y="304802"/>
            <a:ext cx="219000" cy="130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13"/>
              <a:buFont typeface="Lato"/>
              <a:buNone/>
            </a:pPr>
            <a:fld id="{00000000-1234-1234-1234-123412341234}" type="slidenum">
              <a:rPr b="0" i="0" lang="en-US" sz="850" u="none" cap="none" strike="noStrike">
                <a:solidFill>
                  <a:schemeClr val="lt1"/>
                </a:solidFill>
                <a:latin typeface="Lato"/>
                <a:ea typeface="Lato"/>
                <a:cs typeface="Lato"/>
                <a:sym typeface="Lato"/>
              </a:rPr>
              <a:t>‹#›</a:t>
            </a:fld>
            <a:endParaRPr/>
          </a:p>
        </p:txBody>
      </p:sp>
      <p:sp>
        <p:nvSpPr>
          <p:cNvPr id="26" name="Shape 26"/>
          <p:cNvSpPr/>
          <p:nvPr/>
        </p:nvSpPr>
        <p:spPr>
          <a:xfrm>
            <a:off x="0" y="1649411"/>
            <a:ext cx="9144000" cy="2957400"/>
          </a:xfrm>
          <a:prstGeom prst="rect">
            <a:avLst/>
          </a:prstGeom>
          <a:solidFill>
            <a:srgbClr val="283C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grpSp>
        <p:nvGrpSpPr>
          <p:cNvPr id="27" name="Shape 27"/>
          <p:cNvGrpSpPr/>
          <p:nvPr/>
        </p:nvGrpSpPr>
        <p:grpSpPr>
          <a:xfrm>
            <a:off x="287082" y="3019638"/>
            <a:ext cx="250200" cy="250200"/>
            <a:chOff x="287082" y="3019638"/>
            <a:chExt cx="250200" cy="250200"/>
          </a:xfrm>
        </p:grpSpPr>
        <p:sp>
          <p:nvSpPr>
            <p:cNvPr id="28" name="Shape 28"/>
            <p:cNvSpPr/>
            <p:nvPr/>
          </p:nvSpPr>
          <p:spPr>
            <a:xfrm>
              <a:off x="369098" y="3086272"/>
              <a:ext cx="68100" cy="117000"/>
            </a:xfrm>
            <a:custGeom>
              <a:pathLst>
                <a:path extrusionOk="0" h="120000" w="12000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29" name="Shape 29"/>
            <p:cNvSpPr/>
            <p:nvPr/>
          </p:nvSpPr>
          <p:spPr>
            <a:xfrm>
              <a:off x="287082" y="3019638"/>
              <a:ext cx="250200" cy="250200"/>
            </a:xfrm>
            <a:custGeom>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cap="flat" cmpd="sng" w="9525">
              <a:solidFill>
                <a:schemeClr val="lt1"/>
              </a:solidFill>
              <a:prstDash val="solid"/>
              <a:miter lim="8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grpSp>
      <p:grpSp>
        <p:nvGrpSpPr>
          <p:cNvPr id="30" name="Shape 30"/>
          <p:cNvGrpSpPr/>
          <p:nvPr/>
        </p:nvGrpSpPr>
        <p:grpSpPr>
          <a:xfrm>
            <a:off x="8606656" y="3019638"/>
            <a:ext cx="250200" cy="250200"/>
            <a:chOff x="8606656" y="3019638"/>
            <a:chExt cx="250200" cy="250200"/>
          </a:xfrm>
        </p:grpSpPr>
        <p:sp>
          <p:nvSpPr>
            <p:cNvPr id="31" name="Shape 31"/>
            <p:cNvSpPr/>
            <p:nvPr/>
          </p:nvSpPr>
          <p:spPr>
            <a:xfrm rot="10800000">
              <a:off x="8706802" y="3086264"/>
              <a:ext cx="68100" cy="117000"/>
            </a:xfrm>
            <a:custGeom>
              <a:pathLst>
                <a:path extrusionOk="0" h="120000" w="12000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32" name="Shape 32"/>
            <p:cNvSpPr/>
            <p:nvPr/>
          </p:nvSpPr>
          <p:spPr>
            <a:xfrm>
              <a:off x="8606656" y="3019638"/>
              <a:ext cx="250200" cy="250200"/>
            </a:xfrm>
            <a:custGeom>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cap="flat" cmpd="sng" w="9525">
              <a:solidFill>
                <a:schemeClr val="lt1"/>
              </a:solidFill>
              <a:prstDash val="solid"/>
              <a:miter lim="8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
                                        </p:tgtEl>
                                        <p:attrNameLst>
                                          <p:attrName>style.visibility</p:attrName>
                                        </p:attrNameLst>
                                      </p:cBhvr>
                                      <p:to>
                                        <p:strVal val="visible"/>
                                      </p:to>
                                    </p:set>
                                    <p:animEffect filter="fade" transition="in">
                                      <p:cBhvr>
                                        <p:cTn dur="500"/>
                                        <p:tgtEl>
                                          <p:spTgt spid="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o We Are Page">
  <p:cSld name="Who We Are Page">
    <p:spTree>
      <p:nvGrpSpPr>
        <p:cNvPr id="33" name="Shape 33"/>
        <p:cNvGrpSpPr/>
        <p:nvPr/>
      </p:nvGrpSpPr>
      <p:grpSpPr>
        <a:xfrm>
          <a:off x="0" y="0"/>
          <a:ext cx="0" cy="0"/>
          <a:chOff x="0" y="0"/>
          <a:chExt cx="0" cy="0"/>
        </a:xfrm>
      </p:grpSpPr>
      <p:sp>
        <p:nvSpPr>
          <p:cNvPr id="34" name="Shape 34"/>
          <p:cNvSpPr/>
          <p:nvPr/>
        </p:nvSpPr>
        <p:spPr>
          <a:xfrm>
            <a:off x="0" y="1649411"/>
            <a:ext cx="9144000" cy="2957400"/>
          </a:xfrm>
          <a:prstGeom prst="rect">
            <a:avLst/>
          </a:prstGeom>
          <a:solidFill>
            <a:srgbClr val="283C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5" name="Shape 35"/>
          <p:cNvSpPr txBox="1"/>
          <p:nvPr>
            <p:ph idx="1" type="body"/>
          </p:nvPr>
        </p:nvSpPr>
        <p:spPr>
          <a:xfrm>
            <a:off x="593387" y="438150"/>
            <a:ext cx="7957200" cy="4572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0"/>
              </a:spcBef>
              <a:spcAft>
                <a:spcPts val="0"/>
              </a:spcAft>
              <a:buClr>
                <a:schemeClr val="dk2"/>
              </a:buClr>
              <a:buSzPts val="3000"/>
              <a:buFont typeface="Lato"/>
              <a:buNone/>
              <a:defRPr b="0" i="0" sz="3000" u="none" cap="none" strike="noStrike">
                <a:solidFill>
                  <a:schemeClr val="dk2"/>
                </a:solidFill>
                <a:latin typeface="Lato"/>
                <a:ea typeface="Lato"/>
                <a:cs typeface="Lato"/>
                <a:sym typeface="Lato"/>
              </a:defRPr>
            </a:lvl1pPr>
            <a:lvl2pPr indent="-228600" lvl="1" marL="914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500"/>
              <a:buFont typeface="Calibri"/>
              <a:buNone/>
              <a:defRPr b="0" i="0" sz="15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cxnSp>
        <p:nvCxnSpPr>
          <p:cNvPr id="36" name="Shape 36"/>
          <p:cNvCxnSpPr/>
          <p:nvPr/>
        </p:nvCxnSpPr>
        <p:spPr>
          <a:xfrm>
            <a:off x="4114800" y="1236662"/>
            <a:ext cx="914400" cy="1500"/>
          </a:xfrm>
          <a:prstGeom prst="straightConnector1">
            <a:avLst/>
          </a:prstGeom>
          <a:noFill/>
          <a:ln cap="flat" cmpd="sng" w="19050">
            <a:solidFill>
              <a:schemeClr val="accent1"/>
            </a:solidFill>
            <a:prstDash val="solid"/>
            <a:miter lim="8000"/>
            <a:headEnd len="sm" w="sm" type="none"/>
            <a:tailEnd len="sm" w="sm" type="none"/>
          </a:ln>
        </p:spPr>
      </p:cxnSp>
      <p:sp>
        <p:nvSpPr>
          <p:cNvPr id="37" name="Shape 37"/>
          <p:cNvSpPr txBox="1"/>
          <p:nvPr>
            <p:ph idx="2" type="body"/>
          </p:nvPr>
        </p:nvSpPr>
        <p:spPr>
          <a:xfrm>
            <a:off x="595312" y="925137"/>
            <a:ext cx="7953300" cy="2286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0"/>
              </a:spcBef>
              <a:spcAft>
                <a:spcPts val="0"/>
              </a:spcAft>
              <a:buClr>
                <a:srgbClr val="595959"/>
              </a:buClr>
              <a:buSzPts val="900"/>
              <a:buFont typeface="Lato"/>
              <a:buNone/>
              <a:defRPr b="0" i="0" sz="900" u="none" cap="none" strike="noStrike">
                <a:solidFill>
                  <a:srgbClr val="595959"/>
                </a:solidFill>
                <a:latin typeface="Lato"/>
                <a:ea typeface="Lato"/>
                <a:cs typeface="Lato"/>
                <a:sym typeface="Lato"/>
              </a:defRPr>
            </a:lvl1pPr>
            <a:lvl2pPr indent="-228600" lvl="1" marL="9144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sp>
        <p:nvSpPr>
          <p:cNvPr id="38" name="Shape 38"/>
          <p:cNvSpPr/>
          <p:nvPr/>
        </p:nvSpPr>
        <p:spPr>
          <a:xfrm>
            <a:off x="8615374" y="245277"/>
            <a:ext cx="261900" cy="2619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9" name="Shape 39"/>
          <p:cNvSpPr txBox="1"/>
          <p:nvPr/>
        </p:nvSpPr>
        <p:spPr>
          <a:xfrm>
            <a:off x="8632036" y="304802"/>
            <a:ext cx="219000" cy="130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13"/>
              <a:buFont typeface="Lato"/>
              <a:buNone/>
            </a:pPr>
            <a:fld id="{00000000-1234-1234-1234-123412341234}" type="slidenum">
              <a:rPr b="0" i="0" lang="en-US" sz="850" u="none" cap="none" strike="noStrike">
                <a:solidFill>
                  <a:schemeClr val="lt1"/>
                </a:solidFill>
                <a:latin typeface="Lato"/>
                <a:ea typeface="Lato"/>
                <a:cs typeface="Lato"/>
                <a:sym typeface="Lato"/>
              </a:rPr>
              <a:t>‹#›</a:t>
            </a:fld>
            <a:endParaRPr/>
          </a:p>
        </p:txBody>
      </p:sp>
      <p:grpSp>
        <p:nvGrpSpPr>
          <p:cNvPr id="40" name="Shape 40"/>
          <p:cNvGrpSpPr/>
          <p:nvPr/>
        </p:nvGrpSpPr>
        <p:grpSpPr>
          <a:xfrm>
            <a:off x="8569325" y="4759003"/>
            <a:ext cx="404678" cy="176400"/>
            <a:chOff x="8569325" y="4759003"/>
            <a:chExt cx="404678" cy="176400"/>
          </a:xfrm>
        </p:grpSpPr>
        <p:sp>
          <p:nvSpPr>
            <p:cNvPr id="41" name="Shape 41"/>
            <p:cNvSpPr/>
            <p:nvPr/>
          </p:nvSpPr>
          <p:spPr>
            <a:xfrm>
              <a:off x="8627179" y="4806007"/>
              <a:ext cx="48000" cy="82500"/>
            </a:xfrm>
            <a:custGeom>
              <a:pathLst>
                <a:path extrusionOk="0" h="120000" w="12000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rgbClr val="D8D8D8"/>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42" name="Shape 42"/>
            <p:cNvSpPr/>
            <p:nvPr/>
          </p:nvSpPr>
          <p:spPr>
            <a:xfrm>
              <a:off x="8569325" y="4759003"/>
              <a:ext cx="176400" cy="176400"/>
            </a:xfrm>
            <a:custGeom>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cap="flat" cmpd="sng" w="9525">
              <a:solidFill>
                <a:srgbClr val="D8D8D8"/>
              </a:solidFill>
              <a:prstDash val="solid"/>
              <a:miter lim="8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43" name="Shape 43"/>
            <p:cNvSpPr/>
            <p:nvPr/>
          </p:nvSpPr>
          <p:spPr>
            <a:xfrm rot="10800000">
              <a:off x="8868284" y="4806032"/>
              <a:ext cx="48000" cy="82500"/>
            </a:xfrm>
            <a:custGeom>
              <a:pathLst>
                <a:path extrusionOk="0" h="120000" w="12000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rgbClr val="D8D8D8"/>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44" name="Shape 44"/>
            <p:cNvSpPr/>
            <p:nvPr/>
          </p:nvSpPr>
          <p:spPr>
            <a:xfrm>
              <a:off x="8797603" y="4759003"/>
              <a:ext cx="176400" cy="176400"/>
            </a:xfrm>
            <a:custGeom>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cap="flat" cmpd="sng" w="9525">
              <a:solidFill>
                <a:srgbClr val="D8D8D8"/>
              </a:solidFill>
              <a:prstDash val="solid"/>
              <a:miter lim="8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
                                        </p:tgtEl>
                                        <p:attrNameLst>
                                          <p:attrName>style.visibility</p:attrName>
                                        </p:attrNameLst>
                                      </p:cBhvr>
                                      <p:to>
                                        <p:strVal val="visible"/>
                                      </p:to>
                                    </p:set>
                                    <p:animEffect filter="fade" transition="in">
                                      <p:cBhvr>
                                        <p:cTn dur="500"/>
                                        <p:tgtEl>
                                          <p:spTgt spid="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with Number">
  <p:cSld name="Blank Slide with Number">
    <p:spTree>
      <p:nvGrpSpPr>
        <p:cNvPr id="45" name="Shape 45"/>
        <p:cNvGrpSpPr/>
        <p:nvPr/>
      </p:nvGrpSpPr>
      <p:grpSpPr>
        <a:xfrm>
          <a:off x="0" y="0"/>
          <a:ext cx="0" cy="0"/>
          <a:chOff x="0" y="0"/>
          <a:chExt cx="0" cy="0"/>
        </a:xfrm>
      </p:grpSpPr>
      <p:sp>
        <p:nvSpPr>
          <p:cNvPr id="46" name="Shape 46"/>
          <p:cNvSpPr/>
          <p:nvPr/>
        </p:nvSpPr>
        <p:spPr>
          <a:xfrm>
            <a:off x="8615374" y="245277"/>
            <a:ext cx="261900" cy="2619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47" name="Shape 47"/>
          <p:cNvSpPr txBox="1"/>
          <p:nvPr/>
        </p:nvSpPr>
        <p:spPr>
          <a:xfrm>
            <a:off x="8632036" y="304802"/>
            <a:ext cx="219000" cy="130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13"/>
              <a:buFont typeface="Lato"/>
              <a:buNone/>
            </a:pPr>
            <a:fld id="{00000000-1234-1234-1234-123412341234}" type="slidenum">
              <a:rPr b="0" i="0" lang="en-US" sz="850" u="none" cap="none" strike="noStrike">
                <a:solidFill>
                  <a:schemeClr val="lt1"/>
                </a:solidFill>
                <a:latin typeface="Lato"/>
                <a:ea typeface="Lato"/>
                <a:cs typeface="Lato"/>
                <a:sym typeface="Lato"/>
              </a:rPr>
              <a:t>‹#›</a:t>
            </a:fld>
            <a:endParaRPr/>
          </a:p>
        </p:txBody>
      </p:sp>
      <p:grpSp>
        <p:nvGrpSpPr>
          <p:cNvPr id="48" name="Shape 48"/>
          <p:cNvGrpSpPr/>
          <p:nvPr/>
        </p:nvGrpSpPr>
        <p:grpSpPr>
          <a:xfrm>
            <a:off x="8569325" y="4759003"/>
            <a:ext cx="404678" cy="176400"/>
            <a:chOff x="8569325" y="4759003"/>
            <a:chExt cx="404678" cy="176400"/>
          </a:xfrm>
        </p:grpSpPr>
        <p:sp>
          <p:nvSpPr>
            <p:cNvPr id="49" name="Shape 49"/>
            <p:cNvSpPr/>
            <p:nvPr/>
          </p:nvSpPr>
          <p:spPr>
            <a:xfrm>
              <a:off x="8627179" y="4806007"/>
              <a:ext cx="48000" cy="82500"/>
            </a:xfrm>
            <a:custGeom>
              <a:pathLst>
                <a:path extrusionOk="0" h="120000" w="12000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rgbClr val="D8D8D8"/>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50" name="Shape 50"/>
            <p:cNvSpPr/>
            <p:nvPr/>
          </p:nvSpPr>
          <p:spPr>
            <a:xfrm>
              <a:off x="8569325" y="4759003"/>
              <a:ext cx="176400" cy="176400"/>
            </a:xfrm>
            <a:custGeom>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cap="flat" cmpd="sng" w="9525">
              <a:solidFill>
                <a:srgbClr val="D8D8D8"/>
              </a:solidFill>
              <a:prstDash val="solid"/>
              <a:miter lim="8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51" name="Shape 51"/>
            <p:cNvSpPr/>
            <p:nvPr/>
          </p:nvSpPr>
          <p:spPr>
            <a:xfrm rot="10800000">
              <a:off x="8868284" y="4806032"/>
              <a:ext cx="48000" cy="82500"/>
            </a:xfrm>
            <a:custGeom>
              <a:pathLst>
                <a:path extrusionOk="0" h="120000" w="12000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rgbClr val="D8D8D8"/>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52" name="Shape 52"/>
            <p:cNvSpPr/>
            <p:nvPr/>
          </p:nvSpPr>
          <p:spPr>
            <a:xfrm>
              <a:off x="8797603" y="4759003"/>
              <a:ext cx="176400" cy="176400"/>
            </a:xfrm>
            <a:custGeom>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cap="flat" cmpd="sng" w="9525">
              <a:solidFill>
                <a:srgbClr val="D8D8D8"/>
              </a:solidFill>
              <a:prstDash val="solid"/>
              <a:miter lim="8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Overview Slide">
  <p:cSld name="Portfolio Overview Slide">
    <p:spTree>
      <p:nvGrpSpPr>
        <p:cNvPr id="53" name="Shape 53"/>
        <p:cNvGrpSpPr/>
        <p:nvPr/>
      </p:nvGrpSpPr>
      <p:grpSpPr>
        <a:xfrm>
          <a:off x="0" y="0"/>
          <a:ext cx="0" cy="0"/>
          <a:chOff x="0" y="0"/>
          <a:chExt cx="0" cy="0"/>
        </a:xfrm>
      </p:grpSpPr>
      <p:sp>
        <p:nvSpPr>
          <p:cNvPr id="54" name="Shape 54"/>
          <p:cNvSpPr txBox="1"/>
          <p:nvPr>
            <p:ph idx="1" type="body"/>
          </p:nvPr>
        </p:nvSpPr>
        <p:spPr>
          <a:xfrm>
            <a:off x="593387" y="438150"/>
            <a:ext cx="7957200" cy="4572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0"/>
              </a:spcBef>
              <a:spcAft>
                <a:spcPts val="0"/>
              </a:spcAft>
              <a:buClr>
                <a:schemeClr val="dk2"/>
              </a:buClr>
              <a:buSzPts val="3000"/>
              <a:buFont typeface="Lato"/>
              <a:buNone/>
              <a:defRPr b="0" i="0" sz="3000" u="none" cap="none" strike="noStrike">
                <a:solidFill>
                  <a:schemeClr val="dk2"/>
                </a:solidFill>
                <a:latin typeface="Lato"/>
                <a:ea typeface="Lato"/>
                <a:cs typeface="Lato"/>
                <a:sym typeface="Lato"/>
              </a:defRPr>
            </a:lvl1pPr>
            <a:lvl2pPr indent="-228600" lvl="1" marL="914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500"/>
              <a:buFont typeface="Calibri"/>
              <a:buNone/>
              <a:defRPr b="0" i="0" sz="15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cxnSp>
        <p:nvCxnSpPr>
          <p:cNvPr id="55" name="Shape 55"/>
          <p:cNvCxnSpPr/>
          <p:nvPr/>
        </p:nvCxnSpPr>
        <p:spPr>
          <a:xfrm>
            <a:off x="4114800" y="1236662"/>
            <a:ext cx="914400" cy="1500"/>
          </a:xfrm>
          <a:prstGeom prst="straightConnector1">
            <a:avLst/>
          </a:prstGeom>
          <a:noFill/>
          <a:ln cap="flat" cmpd="sng" w="19050">
            <a:solidFill>
              <a:schemeClr val="accent1"/>
            </a:solidFill>
            <a:prstDash val="solid"/>
            <a:miter lim="8000"/>
            <a:headEnd len="sm" w="sm" type="none"/>
            <a:tailEnd len="sm" w="sm" type="none"/>
          </a:ln>
        </p:spPr>
      </p:cxnSp>
      <p:sp>
        <p:nvSpPr>
          <p:cNvPr id="56" name="Shape 56"/>
          <p:cNvSpPr txBox="1"/>
          <p:nvPr>
            <p:ph idx="2" type="body"/>
          </p:nvPr>
        </p:nvSpPr>
        <p:spPr>
          <a:xfrm>
            <a:off x="595312" y="925137"/>
            <a:ext cx="7953300" cy="2286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0"/>
              </a:spcBef>
              <a:spcAft>
                <a:spcPts val="0"/>
              </a:spcAft>
              <a:buClr>
                <a:srgbClr val="595959"/>
              </a:buClr>
              <a:buSzPts val="900"/>
              <a:buFont typeface="Lato"/>
              <a:buNone/>
              <a:defRPr b="0" i="0" sz="900" u="none" cap="none" strike="noStrike">
                <a:solidFill>
                  <a:srgbClr val="595959"/>
                </a:solidFill>
                <a:latin typeface="Lato"/>
                <a:ea typeface="Lato"/>
                <a:cs typeface="Lato"/>
                <a:sym typeface="Lato"/>
              </a:defRPr>
            </a:lvl1pPr>
            <a:lvl2pPr indent="-228600" lvl="1" marL="9144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sp>
        <p:nvSpPr>
          <p:cNvPr id="57" name="Shape 57"/>
          <p:cNvSpPr/>
          <p:nvPr/>
        </p:nvSpPr>
        <p:spPr>
          <a:xfrm>
            <a:off x="8615374" y="245277"/>
            <a:ext cx="261900" cy="2619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58" name="Shape 58"/>
          <p:cNvSpPr txBox="1"/>
          <p:nvPr/>
        </p:nvSpPr>
        <p:spPr>
          <a:xfrm>
            <a:off x="8632036" y="304802"/>
            <a:ext cx="219000" cy="130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13"/>
              <a:buFont typeface="Lato"/>
              <a:buNone/>
            </a:pPr>
            <a:fld id="{00000000-1234-1234-1234-123412341234}" type="slidenum">
              <a:rPr b="0" i="0" lang="en-US" sz="850" u="none" cap="none" strike="noStrike">
                <a:solidFill>
                  <a:schemeClr val="lt1"/>
                </a:solidFill>
                <a:latin typeface="Lato"/>
                <a:ea typeface="Lato"/>
                <a:cs typeface="Lato"/>
                <a:sym typeface="Lato"/>
              </a:rPr>
              <a:t>‹#›</a:t>
            </a:fld>
            <a:endParaRPr/>
          </a:p>
        </p:txBody>
      </p:sp>
      <p:grpSp>
        <p:nvGrpSpPr>
          <p:cNvPr id="59" name="Shape 59"/>
          <p:cNvGrpSpPr/>
          <p:nvPr/>
        </p:nvGrpSpPr>
        <p:grpSpPr>
          <a:xfrm>
            <a:off x="8569325" y="4759003"/>
            <a:ext cx="404678" cy="176400"/>
            <a:chOff x="8569325" y="4759003"/>
            <a:chExt cx="404678" cy="176400"/>
          </a:xfrm>
        </p:grpSpPr>
        <p:sp>
          <p:nvSpPr>
            <p:cNvPr id="60" name="Shape 60"/>
            <p:cNvSpPr/>
            <p:nvPr/>
          </p:nvSpPr>
          <p:spPr>
            <a:xfrm>
              <a:off x="8627179" y="4806007"/>
              <a:ext cx="48000" cy="82500"/>
            </a:xfrm>
            <a:custGeom>
              <a:pathLst>
                <a:path extrusionOk="0" h="120000" w="12000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rgbClr val="D8D8D8"/>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61" name="Shape 61"/>
            <p:cNvSpPr/>
            <p:nvPr/>
          </p:nvSpPr>
          <p:spPr>
            <a:xfrm>
              <a:off x="8569325" y="4759003"/>
              <a:ext cx="176400" cy="176400"/>
            </a:xfrm>
            <a:custGeom>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cap="flat" cmpd="sng" w="9525">
              <a:solidFill>
                <a:srgbClr val="D8D8D8"/>
              </a:solidFill>
              <a:prstDash val="solid"/>
              <a:miter lim="8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62" name="Shape 62"/>
            <p:cNvSpPr/>
            <p:nvPr/>
          </p:nvSpPr>
          <p:spPr>
            <a:xfrm rot="10800000">
              <a:off x="8868284" y="4806032"/>
              <a:ext cx="48000" cy="82500"/>
            </a:xfrm>
            <a:custGeom>
              <a:pathLst>
                <a:path extrusionOk="0" h="120000" w="12000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rgbClr val="D8D8D8"/>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63" name="Shape 63"/>
            <p:cNvSpPr/>
            <p:nvPr/>
          </p:nvSpPr>
          <p:spPr>
            <a:xfrm>
              <a:off x="8797603" y="4759003"/>
              <a:ext cx="176400" cy="176400"/>
            </a:xfrm>
            <a:custGeom>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cap="flat" cmpd="sng" w="9525">
              <a:solidFill>
                <a:srgbClr val="D8D8D8"/>
              </a:solidFill>
              <a:prstDash val="solid"/>
              <a:miter lim="8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grpSp>
      <p:sp>
        <p:nvSpPr>
          <p:cNvPr id="64" name="Shape 64"/>
          <p:cNvSpPr/>
          <p:nvPr/>
        </p:nvSpPr>
        <p:spPr>
          <a:xfrm>
            <a:off x="0" y="1649411"/>
            <a:ext cx="9144000" cy="3494100"/>
          </a:xfrm>
          <a:prstGeom prst="rect">
            <a:avLst/>
          </a:prstGeom>
          <a:solidFill>
            <a:srgbClr val="283C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grpSp>
        <p:nvGrpSpPr>
          <p:cNvPr id="65" name="Shape 65"/>
          <p:cNvGrpSpPr/>
          <p:nvPr/>
        </p:nvGrpSpPr>
        <p:grpSpPr>
          <a:xfrm>
            <a:off x="287082" y="3019638"/>
            <a:ext cx="250200" cy="250200"/>
            <a:chOff x="287082" y="3019638"/>
            <a:chExt cx="250200" cy="250200"/>
          </a:xfrm>
        </p:grpSpPr>
        <p:sp>
          <p:nvSpPr>
            <p:cNvPr id="66" name="Shape 66"/>
            <p:cNvSpPr/>
            <p:nvPr/>
          </p:nvSpPr>
          <p:spPr>
            <a:xfrm>
              <a:off x="369098" y="3086272"/>
              <a:ext cx="68100" cy="117000"/>
            </a:xfrm>
            <a:custGeom>
              <a:pathLst>
                <a:path extrusionOk="0" h="120000" w="12000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67" name="Shape 67"/>
            <p:cNvSpPr/>
            <p:nvPr/>
          </p:nvSpPr>
          <p:spPr>
            <a:xfrm>
              <a:off x="287082" y="3019638"/>
              <a:ext cx="250200" cy="250200"/>
            </a:xfrm>
            <a:custGeom>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cap="flat" cmpd="sng" w="9525">
              <a:solidFill>
                <a:schemeClr val="lt1"/>
              </a:solidFill>
              <a:prstDash val="solid"/>
              <a:miter lim="8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grpSp>
      <p:grpSp>
        <p:nvGrpSpPr>
          <p:cNvPr id="68" name="Shape 68"/>
          <p:cNvGrpSpPr/>
          <p:nvPr/>
        </p:nvGrpSpPr>
        <p:grpSpPr>
          <a:xfrm>
            <a:off x="8606656" y="3019638"/>
            <a:ext cx="250200" cy="250200"/>
            <a:chOff x="8606656" y="3019638"/>
            <a:chExt cx="250200" cy="250200"/>
          </a:xfrm>
        </p:grpSpPr>
        <p:sp>
          <p:nvSpPr>
            <p:cNvPr id="69" name="Shape 69"/>
            <p:cNvSpPr/>
            <p:nvPr/>
          </p:nvSpPr>
          <p:spPr>
            <a:xfrm rot="10800000">
              <a:off x="8706802" y="3086264"/>
              <a:ext cx="68100" cy="117000"/>
            </a:xfrm>
            <a:custGeom>
              <a:pathLst>
                <a:path extrusionOk="0" h="120000" w="12000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70" name="Shape 70"/>
            <p:cNvSpPr/>
            <p:nvPr/>
          </p:nvSpPr>
          <p:spPr>
            <a:xfrm>
              <a:off x="8606656" y="3019638"/>
              <a:ext cx="250200" cy="250200"/>
            </a:xfrm>
            <a:custGeom>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cap="flat" cmpd="sng" w="9525">
              <a:solidFill>
                <a:schemeClr val="lt1"/>
              </a:solidFill>
              <a:prstDash val="solid"/>
              <a:miter lim="8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500"/>
                                        <p:tgtEl>
                                          <p:spTgt spid="6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500"/>
                                        <p:tgtEl>
                                          <p:spTgt spid="6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500"/>
                                        <p:tgtEl>
                                          <p:spTgt spid="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dcution Cycle Page 1">
  <p:cSld name="Prodcution Cycle Page 1">
    <p:spTree>
      <p:nvGrpSpPr>
        <p:cNvPr id="71" name="Shape 71"/>
        <p:cNvGrpSpPr/>
        <p:nvPr/>
      </p:nvGrpSpPr>
      <p:grpSpPr>
        <a:xfrm>
          <a:off x="0" y="0"/>
          <a:ext cx="0" cy="0"/>
          <a:chOff x="0" y="0"/>
          <a:chExt cx="0" cy="0"/>
        </a:xfrm>
      </p:grpSpPr>
      <p:sp>
        <p:nvSpPr>
          <p:cNvPr id="72" name="Shape 72"/>
          <p:cNvSpPr/>
          <p:nvPr/>
        </p:nvSpPr>
        <p:spPr>
          <a:xfrm>
            <a:off x="0" y="1649411"/>
            <a:ext cx="9144000" cy="3494100"/>
          </a:xfrm>
          <a:prstGeom prst="rect">
            <a:avLst/>
          </a:prstGeom>
          <a:solidFill>
            <a:srgbClr val="283C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73" name="Shape 73"/>
          <p:cNvSpPr txBox="1"/>
          <p:nvPr>
            <p:ph idx="1" type="body"/>
          </p:nvPr>
        </p:nvSpPr>
        <p:spPr>
          <a:xfrm>
            <a:off x="593387" y="438150"/>
            <a:ext cx="7957200" cy="4572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0"/>
              </a:spcBef>
              <a:spcAft>
                <a:spcPts val="0"/>
              </a:spcAft>
              <a:buClr>
                <a:schemeClr val="dk2"/>
              </a:buClr>
              <a:buSzPts val="3000"/>
              <a:buFont typeface="Lato"/>
              <a:buNone/>
              <a:defRPr b="0" i="0" sz="3000" u="none" cap="none" strike="noStrike">
                <a:solidFill>
                  <a:schemeClr val="dk2"/>
                </a:solidFill>
                <a:latin typeface="Lato"/>
                <a:ea typeface="Lato"/>
                <a:cs typeface="Lato"/>
                <a:sym typeface="Lato"/>
              </a:defRPr>
            </a:lvl1pPr>
            <a:lvl2pPr indent="-228600" lvl="1" marL="914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500"/>
              <a:buFont typeface="Calibri"/>
              <a:buNone/>
              <a:defRPr b="0" i="0" sz="15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cxnSp>
        <p:nvCxnSpPr>
          <p:cNvPr id="74" name="Shape 74"/>
          <p:cNvCxnSpPr/>
          <p:nvPr/>
        </p:nvCxnSpPr>
        <p:spPr>
          <a:xfrm>
            <a:off x="4114800" y="1236662"/>
            <a:ext cx="914400" cy="1500"/>
          </a:xfrm>
          <a:prstGeom prst="straightConnector1">
            <a:avLst/>
          </a:prstGeom>
          <a:noFill/>
          <a:ln cap="flat" cmpd="sng" w="19050">
            <a:solidFill>
              <a:schemeClr val="accent1"/>
            </a:solidFill>
            <a:prstDash val="solid"/>
            <a:miter lim="8000"/>
            <a:headEnd len="sm" w="sm" type="none"/>
            <a:tailEnd len="sm" w="sm" type="none"/>
          </a:ln>
        </p:spPr>
      </p:cxnSp>
      <p:sp>
        <p:nvSpPr>
          <p:cNvPr id="75" name="Shape 75"/>
          <p:cNvSpPr txBox="1"/>
          <p:nvPr>
            <p:ph idx="2" type="body"/>
          </p:nvPr>
        </p:nvSpPr>
        <p:spPr>
          <a:xfrm>
            <a:off x="595312" y="925137"/>
            <a:ext cx="7953300" cy="2286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0"/>
              </a:spcBef>
              <a:spcAft>
                <a:spcPts val="0"/>
              </a:spcAft>
              <a:buClr>
                <a:srgbClr val="595959"/>
              </a:buClr>
              <a:buSzPts val="900"/>
              <a:buFont typeface="Lato"/>
              <a:buNone/>
              <a:defRPr b="0" i="0" sz="900" u="none" cap="none" strike="noStrike">
                <a:solidFill>
                  <a:srgbClr val="595959"/>
                </a:solidFill>
                <a:latin typeface="Lato"/>
                <a:ea typeface="Lato"/>
                <a:cs typeface="Lato"/>
                <a:sym typeface="Lato"/>
              </a:defRPr>
            </a:lvl1pPr>
            <a:lvl2pPr indent="-228600" lvl="1" marL="9144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sp>
        <p:nvSpPr>
          <p:cNvPr id="76" name="Shape 76"/>
          <p:cNvSpPr/>
          <p:nvPr/>
        </p:nvSpPr>
        <p:spPr>
          <a:xfrm>
            <a:off x="8615374" y="245277"/>
            <a:ext cx="261900" cy="2619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77" name="Shape 77"/>
          <p:cNvSpPr txBox="1"/>
          <p:nvPr/>
        </p:nvSpPr>
        <p:spPr>
          <a:xfrm>
            <a:off x="8632036" y="304802"/>
            <a:ext cx="219000" cy="130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13"/>
              <a:buFont typeface="Lato"/>
              <a:buNone/>
            </a:pPr>
            <a:fld id="{00000000-1234-1234-1234-123412341234}" type="slidenum">
              <a:rPr b="0" i="0" lang="en-US" sz="850" u="none" cap="none" strike="noStrike">
                <a:solidFill>
                  <a:schemeClr val="lt1"/>
                </a:solidFill>
                <a:latin typeface="Lato"/>
                <a:ea typeface="Lato"/>
                <a:cs typeface="Lato"/>
                <a:sym typeface="Lato"/>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500"/>
                                        <p:tgtEl>
                                          <p:spTgt spid="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dcution Cycle Page 2">
  <p:cSld name="Prodcution Cycle Page 2">
    <p:spTree>
      <p:nvGrpSpPr>
        <p:cNvPr id="78" name="Shape 78"/>
        <p:cNvGrpSpPr/>
        <p:nvPr/>
      </p:nvGrpSpPr>
      <p:grpSpPr>
        <a:xfrm>
          <a:off x="0" y="0"/>
          <a:ext cx="0" cy="0"/>
          <a:chOff x="0" y="0"/>
          <a:chExt cx="0" cy="0"/>
        </a:xfrm>
      </p:grpSpPr>
      <p:sp>
        <p:nvSpPr>
          <p:cNvPr id="79" name="Shape 79"/>
          <p:cNvSpPr/>
          <p:nvPr/>
        </p:nvSpPr>
        <p:spPr>
          <a:xfrm>
            <a:off x="0" y="0"/>
            <a:ext cx="9144000" cy="3494100"/>
          </a:xfrm>
          <a:prstGeom prst="rect">
            <a:avLst/>
          </a:prstGeom>
          <a:solidFill>
            <a:srgbClr val="283C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grpSp>
        <p:nvGrpSpPr>
          <p:cNvPr id="80" name="Shape 80"/>
          <p:cNvGrpSpPr/>
          <p:nvPr/>
        </p:nvGrpSpPr>
        <p:grpSpPr>
          <a:xfrm>
            <a:off x="8569325" y="4759003"/>
            <a:ext cx="404678" cy="176400"/>
            <a:chOff x="8569325" y="4759003"/>
            <a:chExt cx="404678" cy="176400"/>
          </a:xfrm>
        </p:grpSpPr>
        <p:sp>
          <p:nvSpPr>
            <p:cNvPr id="81" name="Shape 81"/>
            <p:cNvSpPr/>
            <p:nvPr/>
          </p:nvSpPr>
          <p:spPr>
            <a:xfrm>
              <a:off x="8627179" y="4806007"/>
              <a:ext cx="48000" cy="82500"/>
            </a:xfrm>
            <a:custGeom>
              <a:pathLst>
                <a:path extrusionOk="0" h="120000" w="12000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rgbClr val="D8D8D8"/>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82" name="Shape 82"/>
            <p:cNvSpPr/>
            <p:nvPr/>
          </p:nvSpPr>
          <p:spPr>
            <a:xfrm>
              <a:off x="8569325" y="4759003"/>
              <a:ext cx="176400" cy="176400"/>
            </a:xfrm>
            <a:custGeom>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cap="flat" cmpd="sng" w="9525">
              <a:solidFill>
                <a:srgbClr val="D8D8D8"/>
              </a:solidFill>
              <a:prstDash val="solid"/>
              <a:miter lim="8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83" name="Shape 83"/>
            <p:cNvSpPr/>
            <p:nvPr/>
          </p:nvSpPr>
          <p:spPr>
            <a:xfrm rot="10800000">
              <a:off x="8868284" y="4806032"/>
              <a:ext cx="48000" cy="82500"/>
            </a:xfrm>
            <a:custGeom>
              <a:pathLst>
                <a:path extrusionOk="0" h="120000" w="120000">
                  <a:moveTo>
                    <a:pt x="120000" y="9977"/>
                  </a:moveTo>
                  <a:cubicBezTo>
                    <a:pt x="120000" y="11022"/>
                    <a:pt x="119311" y="11944"/>
                    <a:pt x="117938" y="12744"/>
                  </a:cubicBezTo>
                  <a:lnTo>
                    <a:pt x="36905" y="60000"/>
                  </a:lnTo>
                  <a:lnTo>
                    <a:pt x="117938" y="107255"/>
                  </a:lnTo>
                  <a:cubicBezTo>
                    <a:pt x="119311" y="108055"/>
                    <a:pt x="120000" y="108977"/>
                    <a:pt x="120000" y="110022"/>
                  </a:cubicBezTo>
                  <a:cubicBezTo>
                    <a:pt x="120000" y="111061"/>
                    <a:pt x="119311" y="111983"/>
                    <a:pt x="117938" y="112783"/>
                  </a:cubicBezTo>
                  <a:lnTo>
                    <a:pt x="107627" y="118800"/>
                  </a:lnTo>
                  <a:cubicBezTo>
                    <a:pt x="106255" y="119600"/>
                    <a:pt x="104672" y="120000"/>
                    <a:pt x="102888" y="120000"/>
                  </a:cubicBezTo>
                  <a:cubicBezTo>
                    <a:pt x="101100" y="120000"/>
                    <a:pt x="99516" y="119600"/>
                    <a:pt x="98144" y="118800"/>
                  </a:cubicBezTo>
                  <a:lnTo>
                    <a:pt x="2061" y="62766"/>
                  </a:lnTo>
                  <a:cubicBezTo>
                    <a:pt x="688" y="61966"/>
                    <a:pt x="0" y="61044"/>
                    <a:pt x="0" y="60000"/>
                  </a:cubicBezTo>
                  <a:cubicBezTo>
                    <a:pt x="0" y="58955"/>
                    <a:pt x="688" y="58033"/>
                    <a:pt x="2061" y="57233"/>
                  </a:cubicBezTo>
                  <a:lnTo>
                    <a:pt x="98144" y="1200"/>
                  </a:lnTo>
                  <a:cubicBezTo>
                    <a:pt x="99516" y="400"/>
                    <a:pt x="101100" y="0"/>
                    <a:pt x="102888" y="0"/>
                  </a:cubicBezTo>
                  <a:cubicBezTo>
                    <a:pt x="104672" y="0"/>
                    <a:pt x="106255" y="400"/>
                    <a:pt x="107627" y="1200"/>
                  </a:cubicBezTo>
                  <a:lnTo>
                    <a:pt x="117938" y="7216"/>
                  </a:lnTo>
                  <a:cubicBezTo>
                    <a:pt x="119311" y="8016"/>
                    <a:pt x="120000" y="8938"/>
                    <a:pt x="120000" y="9977"/>
                  </a:cubicBezTo>
                  <a:close/>
                </a:path>
              </a:pathLst>
            </a:custGeom>
            <a:solidFill>
              <a:srgbClr val="D8D8D8"/>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84" name="Shape 84"/>
            <p:cNvSpPr/>
            <p:nvPr/>
          </p:nvSpPr>
          <p:spPr>
            <a:xfrm>
              <a:off x="8797603" y="4759003"/>
              <a:ext cx="176400" cy="176400"/>
            </a:xfrm>
            <a:custGeom>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cap="flat" cmpd="sng" w="9525">
              <a:solidFill>
                <a:srgbClr val="D8D8D8"/>
              </a:solidFill>
              <a:prstDash val="solid"/>
              <a:miter lim="8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500"/>
                                        <p:tgtEl>
                                          <p:spTgt spid="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9F9F9"/>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33.png"/><Relationship Id="rId7"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2.png"/><Relationship Id="rId7"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hyperlink" Target="http://hdl.handle.net/2429/29546" TargetMode="External"/><Relationship Id="rId4" Type="http://schemas.openxmlformats.org/officeDocument/2006/relationships/hyperlink" Target="http://oreilly.com/catalog/9780596516130/index.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11.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rive.google.com/file/d/1xZpjso-7YD70gFzZUl5qum6oouPUapys/view" TargetMode="External"/><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pic>
        <p:nvPicPr>
          <p:cNvPr id="91" name="Shape 91"/>
          <p:cNvPicPr preferRelativeResize="0"/>
          <p:nvPr/>
        </p:nvPicPr>
        <p:blipFill>
          <a:blip r:embed="rId3">
            <a:alphaModFix/>
          </a:blip>
          <a:stretch>
            <a:fillRect/>
          </a:stretch>
        </p:blipFill>
        <p:spPr>
          <a:xfrm>
            <a:off x="1981200" y="1153725"/>
            <a:ext cx="7158440" cy="3989775"/>
          </a:xfrm>
          <a:prstGeom prst="rect">
            <a:avLst/>
          </a:prstGeom>
          <a:noFill/>
          <a:ln>
            <a:noFill/>
          </a:ln>
        </p:spPr>
      </p:pic>
      <p:sp>
        <p:nvSpPr>
          <p:cNvPr id="92" name="Shape 92"/>
          <p:cNvSpPr txBox="1"/>
          <p:nvPr/>
        </p:nvSpPr>
        <p:spPr>
          <a:xfrm>
            <a:off x="1514000" y="-15675"/>
            <a:ext cx="6116100" cy="1070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2"/>
              </a:buClr>
              <a:buSzPts val="1000"/>
              <a:buFont typeface="Arial"/>
              <a:buNone/>
            </a:pPr>
            <a:r>
              <a:rPr b="1" lang="en-US" sz="2400">
                <a:solidFill>
                  <a:srgbClr val="6FA8DC"/>
                </a:solidFill>
                <a:latin typeface="Lato"/>
                <a:ea typeface="Lato"/>
                <a:cs typeface="Lato"/>
                <a:sym typeface="Lato"/>
              </a:rPr>
              <a:t>Modeling Interactions Between Pedestrians and Autonomous Vehicles</a:t>
            </a:r>
            <a:endParaRPr b="1" sz="2400">
              <a:solidFill>
                <a:srgbClr val="6FA8DC"/>
              </a:solidFill>
              <a:latin typeface="Lato"/>
              <a:ea typeface="Lato"/>
              <a:cs typeface="Lato"/>
              <a:sym typeface="Lato"/>
            </a:endParaRPr>
          </a:p>
        </p:txBody>
      </p:sp>
      <p:sp>
        <p:nvSpPr>
          <p:cNvPr id="93" name="Shape 93"/>
          <p:cNvSpPr txBox="1"/>
          <p:nvPr/>
        </p:nvSpPr>
        <p:spPr>
          <a:xfrm>
            <a:off x="123825" y="1739963"/>
            <a:ext cx="1702800" cy="2105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US" sz="1200">
                <a:solidFill>
                  <a:srgbClr val="787187"/>
                </a:solidFill>
                <a:latin typeface="Lato"/>
                <a:ea typeface="Lato"/>
                <a:cs typeface="Lato"/>
                <a:sym typeface="Lato"/>
              </a:rPr>
              <a:t>Salma Benslimane</a:t>
            </a:r>
            <a:endParaRPr b="1" sz="1200">
              <a:solidFill>
                <a:srgbClr val="787187"/>
              </a:solidFill>
              <a:latin typeface="Lato"/>
              <a:ea typeface="Lato"/>
              <a:cs typeface="Lato"/>
              <a:sym typeface="Lato"/>
            </a:endParaRPr>
          </a:p>
          <a:p>
            <a:pPr indent="0" lvl="0" marL="0" rtl="0" algn="ctr">
              <a:lnSpc>
                <a:spcPct val="150000"/>
              </a:lnSpc>
              <a:spcBef>
                <a:spcPts val="1000"/>
              </a:spcBef>
              <a:spcAft>
                <a:spcPts val="0"/>
              </a:spcAft>
              <a:buNone/>
            </a:pPr>
            <a:r>
              <a:rPr b="1" lang="en-US" sz="1200">
                <a:solidFill>
                  <a:srgbClr val="787187"/>
                </a:solidFill>
                <a:latin typeface="Lato"/>
                <a:ea typeface="Lato"/>
                <a:cs typeface="Lato"/>
                <a:sym typeface="Lato"/>
              </a:rPr>
              <a:t>Dan Xu</a:t>
            </a:r>
            <a:endParaRPr b="1" sz="1200">
              <a:solidFill>
                <a:srgbClr val="787187"/>
              </a:solidFill>
              <a:latin typeface="Lato"/>
              <a:ea typeface="Lato"/>
              <a:cs typeface="Lato"/>
              <a:sym typeface="Lato"/>
            </a:endParaRPr>
          </a:p>
          <a:p>
            <a:pPr indent="0" lvl="0" marL="0" rtl="0" algn="ctr">
              <a:lnSpc>
                <a:spcPct val="150000"/>
              </a:lnSpc>
              <a:spcBef>
                <a:spcPts val="1000"/>
              </a:spcBef>
              <a:spcAft>
                <a:spcPts val="0"/>
              </a:spcAft>
              <a:buNone/>
            </a:pPr>
            <a:r>
              <a:rPr b="1" lang="en-US" sz="1200">
                <a:solidFill>
                  <a:srgbClr val="787187"/>
                </a:solidFill>
                <a:latin typeface="Lato"/>
                <a:ea typeface="Lato"/>
                <a:cs typeface="Lato"/>
                <a:sym typeface="Lato"/>
              </a:rPr>
              <a:t>Mubarak Abdul Kader</a:t>
            </a:r>
            <a:endParaRPr b="1" sz="1200">
              <a:solidFill>
                <a:srgbClr val="787187"/>
              </a:solidFill>
              <a:latin typeface="Lato"/>
              <a:ea typeface="Lato"/>
              <a:cs typeface="Lato"/>
              <a:sym typeface="Lato"/>
            </a:endParaRPr>
          </a:p>
          <a:p>
            <a:pPr indent="0" lvl="0" marL="0" rtl="0" algn="ctr">
              <a:lnSpc>
                <a:spcPct val="150000"/>
              </a:lnSpc>
              <a:spcBef>
                <a:spcPts val="1000"/>
              </a:spcBef>
              <a:spcAft>
                <a:spcPts val="0"/>
              </a:spcAft>
              <a:buNone/>
            </a:pPr>
            <a:r>
              <a:rPr b="1" lang="en-US" sz="1200">
                <a:solidFill>
                  <a:srgbClr val="787187"/>
                </a:solidFill>
                <a:latin typeface="Lato"/>
                <a:ea typeface="Lato"/>
                <a:cs typeface="Lato"/>
                <a:sym typeface="Lato"/>
              </a:rPr>
              <a:t>Moyu Li</a:t>
            </a:r>
            <a:endParaRPr b="1" sz="1200">
              <a:solidFill>
                <a:srgbClr val="787187"/>
              </a:solidFill>
              <a:latin typeface="Lato"/>
              <a:ea typeface="Lato"/>
              <a:cs typeface="Lato"/>
              <a:sym typeface="Lato"/>
            </a:endParaRPr>
          </a:p>
          <a:p>
            <a:pPr indent="0" lvl="0" marL="0" rtl="0" algn="ctr">
              <a:lnSpc>
                <a:spcPct val="150000"/>
              </a:lnSpc>
              <a:spcBef>
                <a:spcPts val="1000"/>
              </a:spcBef>
              <a:spcAft>
                <a:spcPts val="1000"/>
              </a:spcAft>
              <a:buNone/>
            </a:pPr>
            <a:r>
              <a:rPr b="1" lang="en-US" sz="1200">
                <a:solidFill>
                  <a:srgbClr val="787187"/>
                </a:solidFill>
                <a:latin typeface="Lato"/>
                <a:ea typeface="Lato"/>
                <a:cs typeface="Lato"/>
                <a:sym typeface="Lato"/>
              </a:rPr>
              <a:t>Dayi Wang</a:t>
            </a:r>
            <a:endParaRPr b="1" sz="1200">
              <a:solidFill>
                <a:srgbClr val="787187"/>
              </a:solidFill>
              <a:latin typeface="Lato"/>
              <a:ea typeface="Lato"/>
              <a:cs typeface="Lato"/>
              <a:sym typeface="Lato"/>
            </a:endParaRPr>
          </a:p>
        </p:txBody>
      </p:sp>
      <p:sp>
        <p:nvSpPr>
          <p:cNvPr id="94" name="Shape 94"/>
          <p:cNvSpPr txBox="1"/>
          <p:nvPr/>
        </p:nvSpPr>
        <p:spPr>
          <a:xfrm>
            <a:off x="224625" y="4593300"/>
            <a:ext cx="15012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rgbClr val="6FA8DC"/>
                </a:solidFill>
                <a:latin typeface="Lato"/>
                <a:ea typeface="Lato"/>
                <a:cs typeface="Lato"/>
                <a:sym typeface="Lato"/>
              </a:rPr>
              <a:t>April</a:t>
            </a:r>
            <a:r>
              <a:rPr b="1" lang="en-US" sz="1100">
                <a:solidFill>
                  <a:srgbClr val="6FA8DC"/>
                </a:solidFill>
                <a:latin typeface="Lato"/>
                <a:ea typeface="Lato"/>
                <a:cs typeface="Lato"/>
                <a:sym typeface="Lato"/>
              </a:rPr>
              <a:t>, 2018</a:t>
            </a:r>
            <a:endParaRPr b="1" sz="1100">
              <a:solidFill>
                <a:srgbClr val="6FA8DC"/>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ph idx="1" type="body"/>
          </p:nvPr>
        </p:nvSpPr>
        <p:spPr>
          <a:xfrm>
            <a:off x="393212" y="145550"/>
            <a:ext cx="7957200" cy="457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Grouping helps visualize the necessary results</a:t>
            </a:r>
            <a:endParaRPr/>
          </a:p>
        </p:txBody>
      </p:sp>
      <p:pic>
        <p:nvPicPr>
          <p:cNvPr id="307" name="Shape 307"/>
          <p:cNvPicPr preferRelativeResize="0"/>
          <p:nvPr/>
        </p:nvPicPr>
        <p:blipFill rotWithShape="1">
          <a:blip r:embed="rId3">
            <a:alphaModFix/>
          </a:blip>
          <a:srcRect b="27788" l="17606" r="53807" t="36780"/>
          <a:stretch/>
        </p:blipFill>
        <p:spPr>
          <a:xfrm>
            <a:off x="152400" y="1571300"/>
            <a:ext cx="2648344" cy="1846400"/>
          </a:xfrm>
          <a:prstGeom prst="rect">
            <a:avLst/>
          </a:prstGeom>
          <a:noFill/>
          <a:ln>
            <a:noFill/>
          </a:ln>
        </p:spPr>
      </p:pic>
      <p:pic>
        <p:nvPicPr>
          <p:cNvPr id="308" name="Shape 308"/>
          <p:cNvPicPr preferRelativeResize="0"/>
          <p:nvPr/>
        </p:nvPicPr>
        <p:blipFill rotWithShape="1">
          <a:blip r:embed="rId4">
            <a:alphaModFix/>
          </a:blip>
          <a:srcRect b="27788" l="17606" r="53807" t="36780"/>
          <a:stretch/>
        </p:blipFill>
        <p:spPr>
          <a:xfrm>
            <a:off x="3175675" y="699150"/>
            <a:ext cx="2459576" cy="1714797"/>
          </a:xfrm>
          <a:prstGeom prst="rect">
            <a:avLst/>
          </a:prstGeom>
          <a:noFill/>
          <a:ln>
            <a:noFill/>
          </a:ln>
        </p:spPr>
      </p:pic>
      <p:pic>
        <p:nvPicPr>
          <p:cNvPr id="309" name="Shape 309"/>
          <p:cNvPicPr preferRelativeResize="0"/>
          <p:nvPr/>
        </p:nvPicPr>
        <p:blipFill rotWithShape="1">
          <a:blip r:embed="rId5">
            <a:alphaModFix/>
          </a:blip>
          <a:srcRect b="32916" l="21732" r="53209" t="36475"/>
          <a:stretch/>
        </p:blipFill>
        <p:spPr>
          <a:xfrm>
            <a:off x="3251875" y="2493374"/>
            <a:ext cx="2379672" cy="1635147"/>
          </a:xfrm>
          <a:prstGeom prst="rect">
            <a:avLst/>
          </a:prstGeom>
          <a:noFill/>
          <a:ln>
            <a:noFill/>
          </a:ln>
        </p:spPr>
      </p:pic>
      <p:pic>
        <p:nvPicPr>
          <p:cNvPr id="310" name="Shape 310"/>
          <p:cNvPicPr preferRelativeResize="0"/>
          <p:nvPr/>
        </p:nvPicPr>
        <p:blipFill rotWithShape="1">
          <a:blip r:embed="rId6">
            <a:alphaModFix/>
          </a:blip>
          <a:srcRect b="19716" l="21326" r="54152" t="49890"/>
          <a:stretch/>
        </p:blipFill>
        <p:spPr>
          <a:xfrm>
            <a:off x="5914400" y="2493375"/>
            <a:ext cx="2379672" cy="1659074"/>
          </a:xfrm>
          <a:prstGeom prst="rect">
            <a:avLst/>
          </a:prstGeom>
          <a:noFill/>
          <a:ln>
            <a:noFill/>
          </a:ln>
        </p:spPr>
      </p:pic>
      <p:grpSp>
        <p:nvGrpSpPr>
          <p:cNvPr id="311" name="Shape 311"/>
          <p:cNvGrpSpPr/>
          <p:nvPr/>
        </p:nvGrpSpPr>
        <p:grpSpPr>
          <a:xfrm>
            <a:off x="5913833" y="734939"/>
            <a:ext cx="2372283" cy="1631013"/>
            <a:chOff x="5955101" y="1331438"/>
            <a:chExt cx="2073674" cy="1455872"/>
          </a:xfrm>
        </p:grpSpPr>
        <p:pic>
          <p:nvPicPr>
            <p:cNvPr id="312" name="Shape 312"/>
            <p:cNvPicPr preferRelativeResize="0"/>
            <p:nvPr/>
          </p:nvPicPr>
          <p:blipFill rotWithShape="1">
            <a:blip r:embed="rId7">
              <a:alphaModFix/>
            </a:blip>
            <a:srcRect b="23413" l="17436" r="54006" t="40687"/>
            <a:stretch/>
          </p:blipFill>
          <p:spPr>
            <a:xfrm>
              <a:off x="5955101" y="1331437"/>
              <a:ext cx="2059000" cy="1455872"/>
            </a:xfrm>
            <a:prstGeom prst="rect">
              <a:avLst/>
            </a:prstGeom>
            <a:noFill/>
            <a:ln>
              <a:noFill/>
            </a:ln>
          </p:spPr>
        </p:pic>
        <p:pic>
          <p:nvPicPr>
            <p:cNvPr id="313" name="Shape 313"/>
            <p:cNvPicPr preferRelativeResize="0"/>
            <p:nvPr/>
          </p:nvPicPr>
          <p:blipFill rotWithShape="1">
            <a:blip r:embed="rId6">
              <a:alphaModFix/>
            </a:blip>
            <a:srcRect b="47824" l="21326" r="54152" t="49890"/>
            <a:stretch/>
          </p:blipFill>
          <p:spPr>
            <a:xfrm>
              <a:off x="5969775" y="1331450"/>
              <a:ext cx="2059000" cy="116649"/>
            </a:xfrm>
            <a:prstGeom prst="rect">
              <a:avLst/>
            </a:prstGeom>
            <a:noFill/>
            <a:ln>
              <a:noFill/>
            </a:ln>
          </p:spPr>
        </p:pic>
      </p:grpSp>
      <p:sp>
        <p:nvSpPr>
          <p:cNvPr id="314" name="Shape 314"/>
          <p:cNvSpPr/>
          <p:nvPr/>
        </p:nvSpPr>
        <p:spPr>
          <a:xfrm>
            <a:off x="745875" y="3521825"/>
            <a:ext cx="1608900" cy="527400"/>
          </a:xfrm>
          <a:prstGeom prst="ellipse">
            <a:avLst/>
          </a:prstGeom>
          <a:solidFill>
            <a:srgbClr val="6978B9">
              <a:alpha val="4731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4000" fadeDir="5400012" kx="0" rotWithShape="0" algn="bl" stPos="0" sy="-100000" ky="0"/>
          </a:effectLst>
        </p:spPr>
        <p:txBody>
          <a:bodyPr anchorCtr="0" anchor="ctr" bIns="91425" lIns="91425" spcFirstLastPara="1" rIns="91425" wrap="square" tIns="91425">
            <a:noAutofit/>
          </a:bodyPr>
          <a:lstStyle/>
          <a:p>
            <a:pPr indent="0" lvl="0" marL="0" algn="ctr">
              <a:spcBef>
                <a:spcPts val="0"/>
              </a:spcBef>
              <a:spcAft>
                <a:spcPts val="0"/>
              </a:spcAft>
              <a:buNone/>
            </a:pPr>
            <a:r>
              <a:rPr b="1" lang="en-US">
                <a:solidFill>
                  <a:srgbClr val="FFFFFF"/>
                </a:solidFill>
              </a:rPr>
              <a:t>Tracking</a:t>
            </a:r>
            <a:endParaRPr b="1">
              <a:solidFill>
                <a:srgbClr val="FFFFFF"/>
              </a:solidFill>
            </a:endParaRPr>
          </a:p>
        </p:txBody>
      </p:sp>
      <p:sp>
        <p:nvSpPr>
          <p:cNvPr id="315" name="Shape 315"/>
          <p:cNvSpPr/>
          <p:nvPr/>
        </p:nvSpPr>
        <p:spPr>
          <a:xfrm>
            <a:off x="3615100" y="4128525"/>
            <a:ext cx="1608900" cy="384900"/>
          </a:xfrm>
          <a:prstGeom prst="ellipse">
            <a:avLst/>
          </a:prstGeom>
          <a:solidFill>
            <a:srgbClr val="1C4587"/>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8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rPr>
              <a:t>Grouping</a:t>
            </a:r>
            <a:endParaRPr b="1">
              <a:solidFill>
                <a:srgbClr val="FFFFFF"/>
              </a:solidFill>
            </a:endParaRPr>
          </a:p>
        </p:txBody>
      </p:sp>
      <p:sp>
        <p:nvSpPr>
          <p:cNvPr id="316" name="Shape 316"/>
          <p:cNvSpPr/>
          <p:nvPr/>
        </p:nvSpPr>
        <p:spPr>
          <a:xfrm>
            <a:off x="6435675" y="4138800"/>
            <a:ext cx="1608900" cy="384900"/>
          </a:xfrm>
          <a:prstGeom prst="ellipse">
            <a:avLst/>
          </a:prstGeom>
          <a:solidFill>
            <a:srgbClr val="38761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8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rPr>
              <a:t>Extracting</a:t>
            </a:r>
            <a:endParaRPr b="1">
              <a:solidFill>
                <a:srgbClr val="FFFFFF"/>
              </a:solidFill>
            </a:endParaRPr>
          </a:p>
        </p:txBody>
      </p:sp>
      <p:sp>
        <p:nvSpPr>
          <p:cNvPr id="317" name="Shape 317"/>
          <p:cNvSpPr/>
          <p:nvPr/>
        </p:nvSpPr>
        <p:spPr>
          <a:xfrm rot="5400000">
            <a:off x="7867350" y="1322200"/>
            <a:ext cx="1608900" cy="384900"/>
          </a:xfrm>
          <a:prstGeom prst="ellipse">
            <a:avLst/>
          </a:prstGeom>
          <a:solidFill>
            <a:srgbClr val="BF90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rPr>
              <a:t>All points</a:t>
            </a:r>
            <a:endParaRPr b="1">
              <a:solidFill>
                <a:srgbClr val="FFFFFF"/>
              </a:solidFill>
            </a:endParaRPr>
          </a:p>
        </p:txBody>
      </p:sp>
      <p:sp>
        <p:nvSpPr>
          <p:cNvPr id="318" name="Shape 318"/>
          <p:cNvSpPr/>
          <p:nvPr/>
        </p:nvSpPr>
        <p:spPr>
          <a:xfrm rot="5400000">
            <a:off x="7867350" y="3105375"/>
            <a:ext cx="1608900" cy="384900"/>
          </a:xfrm>
          <a:prstGeom prst="ellipse">
            <a:avLst/>
          </a:prstGeom>
          <a:solidFill>
            <a:srgbClr val="00968C">
              <a:alpha val="50379"/>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rPr>
              <a:t>Averaged</a:t>
            </a:r>
            <a:endParaRPr b="1">
              <a:solidFill>
                <a:srgbClr val="FFFFFF"/>
              </a:solidFill>
            </a:endParaRPr>
          </a:p>
        </p:txBody>
      </p:sp>
      <p:sp>
        <p:nvSpPr>
          <p:cNvPr id="319" name="Shape 319"/>
          <p:cNvSpPr/>
          <p:nvPr/>
        </p:nvSpPr>
        <p:spPr>
          <a:xfrm>
            <a:off x="2842850" y="2057900"/>
            <a:ext cx="283800" cy="712200"/>
          </a:xfrm>
          <a:prstGeom prst="rightArrow">
            <a:avLst>
              <a:gd fmla="val 50000" name="adj1"/>
              <a:gd fmla="val 50000" name="adj2"/>
            </a:avLst>
          </a:prstGeom>
          <a:solidFill>
            <a:srgbClr val="C1C8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0" name="Shape 320"/>
          <p:cNvSpPr/>
          <p:nvPr/>
        </p:nvSpPr>
        <p:spPr>
          <a:xfrm>
            <a:off x="5635250" y="1287100"/>
            <a:ext cx="283800" cy="712200"/>
          </a:xfrm>
          <a:prstGeom prst="rightArrow">
            <a:avLst>
              <a:gd fmla="val 50000" name="adj1"/>
              <a:gd fmla="val 50000" name="adj2"/>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1" name="Shape 321"/>
          <p:cNvSpPr/>
          <p:nvPr/>
        </p:nvSpPr>
        <p:spPr>
          <a:xfrm>
            <a:off x="5635250" y="2941725"/>
            <a:ext cx="283800" cy="712200"/>
          </a:xfrm>
          <a:prstGeom prst="rightArrow">
            <a:avLst>
              <a:gd fmla="val 50000" name="adj1"/>
              <a:gd fmla="val 50000" name="adj2"/>
            </a:avLst>
          </a:prstGeom>
          <a:solidFill>
            <a:srgbClr val="00968C">
              <a:alpha val="5037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ph idx="1" type="body"/>
          </p:nvPr>
        </p:nvSpPr>
        <p:spPr>
          <a:xfrm>
            <a:off x="593387" y="438150"/>
            <a:ext cx="7957200" cy="457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Complex ML algorithms are not needed for classification of objects on road</a:t>
            </a:r>
            <a:endParaRPr/>
          </a:p>
        </p:txBody>
      </p:sp>
      <p:pic>
        <p:nvPicPr>
          <p:cNvPr id="327" name="Shape 327"/>
          <p:cNvPicPr preferRelativeResize="0"/>
          <p:nvPr/>
        </p:nvPicPr>
        <p:blipFill>
          <a:blip r:embed="rId3">
            <a:alphaModFix/>
          </a:blip>
          <a:stretch>
            <a:fillRect/>
          </a:stretch>
        </p:blipFill>
        <p:spPr>
          <a:xfrm>
            <a:off x="593363" y="1701975"/>
            <a:ext cx="3819525" cy="2657475"/>
          </a:xfrm>
          <a:prstGeom prst="rect">
            <a:avLst/>
          </a:prstGeom>
          <a:noFill/>
          <a:ln>
            <a:noFill/>
          </a:ln>
        </p:spPr>
      </p:pic>
      <p:sp>
        <p:nvSpPr>
          <p:cNvPr id="328" name="Shape 328"/>
          <p:cNvSpPr txBox="1"/>
          <p:nvPr>
            <p:ph idx="1" type="body"/>
          </p:nvPr>
        </p:nvSpPr>
        <p:spPr>
          <a:xfrm>
            <a:off x="4583725" y="1986750"/>
            <a:ext cx="4274100" cy="1490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US" sz="1200"/>
              <a:t>Hypothesis: </a:t>
            </a:r>
            <a:r>
              <a:rPr lang="en-US" sz="1200"/>
              <a:t>An object whose Distance moved across Y direction &gt; Threshold (say 10 metres) is a </a:t>
            </a:r>
            <a:r>
              <a:rPr i="1" lang="en-US" sz="1200"/>
              <a:t>pedestrian</a:t>
            </a:r>
            <a:endParaRPr i="1" sz="1200"/>
          </a:p>
        </p:txBody>
      </p:sp>
      <p:cxnSp>
        <p:nvCxnSpPr>
          <p:cNvPr id="329" name="Shape 329"/>
          <p:cNvCxnSpPr/>
          <p:nvPr/>
        </p:nvCxnSpPr>
        <p:spPr>
          <a:xfrm>
            <a:off x="3477447" y="4796712"/>
            <a:ext cx="255900" cy="0"/>
          </a:xfrm>
          <a:prstGeom prst="straightConnector1">
            <a:avLst/>
          </a:prstGeom>
          <a:noFill/>
          <a:ln cap="flat" cmpd="sng" w="9525">
            <a:solidFill>
              <a:schemeClr val="dk2"/>
            </a:solidFill>
            <a:prstDash val="solid"/>
            <a:round/>
            <a:headEnd len="med" w="med" type="none"/>
            <a:tailEnd len="med" w="med" type="triangle"/>
          </a:ln>
        </p:spPr>
      </p:cxnSp>
      <p:sp>
        <p:nvSpPr>
          <p:cNvPr id="330" name="Shape 330"/>
          <p:cNvSpPr/>
          <p:nvPr/>
        </p:nvSpPr>
        <p:spPr>
          <a:xfrm>
            <a:off x="4780366" y="4588533"/>
            <a:ext cx="399000" cy="402900"/>
          </a:xfrm>
          <a:prstGeom prst="ellipse">
            <a:avLst/>
          </a:prstGeom>
          <a:solidFill>
            <a:srgbClr val="6B875A">
              <a:alpha val="49620"/>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31" name="Shape 331"/>
          <p:cNvSpPr/>
          <p:nvPr/>
        </p:nvSpPr>
        <p:spPr>
          <a:xfrm>
            <a:off x="5696556" y="4588533"/>
            <a:ext cx="399000" cy="402900"/>
          </a:xfrm>
          <a:prstGeom prst="ellipse">
            <a:avLst/>
          </a:prstGeom>
          <a:solidFill>
            <a:srgbClr val="CDA007">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32" name="Shape 332"/>
          <p:cNvSpPr/>
          <p:nvPr/>
        </p:nvSpPr>
        <p:spPr>
          <a:xfrm>
            <a:off x="2947987" y="4588533"/>
            <a:ext cx="399000" cy="402900"/>
          </a:xfrm>
          <a:prstGeom prst="ellipse">
            <a:avLst/>
          </a:prstGeom>
          <a:solidFill>
            <a:srgbClr val="6978B9">
              <a:alpha val="47310"/>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33" name="Shape 333"/>
          <p:cNvSpPr/>
          <p:nvPr/>
        </p:nvSpPr>
        <p:spPr>
          <a:xfrm>
            <a:off x="3864177" y="4588533"/>
            <a:ext cx="399000" cy="402900"/>
          </a:xfrm>
          <a:prstGeom prst="ellipse">
            <a:avLst/>
          </a:prstGeom>
          <a:solidFill>
            <a:srgbClr val="00968C">
              <a:alpha val="99620"/>
            </a:srgbClr>
          </a:solidFill>
          <a:ln cap="flat" cmpd="sng" w="12700">
            <a:solidFill>
              <a:schemeClr val="lt1"/>
            </a:solidFill>
            <a:prstDash val="solid"/>
            <a:miter lim="8000"/>
            <a:headEnd len="sm" w="sm" type="none"/>
            <a:tailEnd len="sm" w="sm" type="none"/>
          </a:ln>
          <a:effectLst>
            <a:reflection blurRad="0" dir="0" dist="0" endA="0" endPos="30000" fadeDir="5400012" kx="0" rotWithShape="0" algn="bl" stA="84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34" name="Shape 334"/>
          <p:cNvSpPr/>
          <p:nvPr/>
        </p:nvSpPr>
        <p:spPr>
          <a:xfrm>
            <a:off x="4894655" y="4720196"/>
            <a:ext cx="170400" cy="153000"/>
          </a:xfrm>
          <a:custGeom>
            <a:pathLst>
              <a:path extrusionOk="0" h="120000" w="120000">
                <a:moveTo>
                  <a:pt x="16254" y="107754"/>
                </a:moveTo>
                <a:cubicBezTo>
                  <a:pt x="15001" y="109174"/>
                  <a:pt x="15001" y="111476"/>
                  <a:pt x="16254" y="112890"/>
                </a:cubicBezTo>
                <a:lnTo>
                  <a:pt x="21984" y="119189"/>
                </a:lnTo>
                <a:cubicBezTo>
                  <a:pt x="23237" y="120603"/>
                  <a:pt x="25229" y="120005"/>
                  <a:pt x="26483" y="118591"/>
                </a:cubicBezTo>
                <a:lnTo>
                  <a:pt x="56044" y="85924"/>
                </a:lnTo>
                <a:lnTo>
                  <a:pt x="46990" y="74316"/>
                </a:lnTo>
                <a:cubicBezTo>
                  <a:pt x="46990" y="74316"/>
                  <a:pt x="16254" y="107754"/>
                  <a:pt x="16254" y="107754"/>
                </a:cubicBezTo>
                <a:close/>
                <a:moveTo>
                  <a:pt x="119658" y="15229"/>
                </a:moveTo>
                <a:cubicBezTo>
                  <a:pt x="119211" y="11882"/>
                  <a:pt x="117672" y="12580"/>
                  <a:pt x="116872" y="13994"/>
                </a:cubicBezTo>
                <a:cubicBezTo>
                  <a:pt x="116066" y="15425"/>
                  <a:pt x="112524" y="21461"/>
                  <a:pt x="111069" y="24194"/>
                </a:cubicBezTo>
                <a:cubicBezTo>
                  <a:pt x="109620" y="26905"/>
                  <a:pt x="106056" y="32259"/>
                  <a:pt x="99414" y="26972"/>
                </a:cubicBezTo>
                <a:cubicBezTo>
                  <a:pt x="92498" y="21478"/>
                  <a:pt x="94904" y="17644"/>
                  <a:pt x="96107" y="15067"/>
                </a:cubicBezTo>
                <a:cubicBezTo>
                  <a:pt x="97321" y="12474"/>
                  <a:pt x="101037" y="5197"/>
                  <a:pt x="101574" y="4297"/>
                </a:cubicBezTo>
                <a:cubicBezTo>
                  <a:pt x="102111" y="3381"/>
                  <a:pt x="101484" y="726"/>
                  <a:pt x="99336" y="1838"/>
                </a:cubicBezTo>
                <a:cubicBezTo>
                  <a:pt x="97187" y="2950"/>
                  <a:pt x="84138" y="8780"/>
                  <a:pt x="82331" y="17146"/>
                </a:cubicBezTo>
                <a:cubicBezTo>
                  <a:pt x="80479" y="25653"/>
                  <a:pt x="83881" y="33254"/>
                  <a:pt x="77211" y="40804"/>
                </a:cubicBezTo>
                <a:lnTo>
                  <a:pt x="69120" y="50289"/>
                </a:lnTo>
                <a:lnTo>
                  <a:pt x="77245" y="60891"/>
                </a:lnTo>
                <a:lnTo>
                  <a:pt x="87210" y="50261"/>
                </a:lnTo>
                <a:cubicBezTo>
                  <a:pt x="89583" y="47578"/>
                  <a:pt x="94658" y="44974"/>
                  <a:pt x="99246" y="46147"/>
                </a:cubicBezTo>
                <a:cubicBezTo>
                  <a:pt x="109088" y="48651"/>
                  <a:pt x="114454" y="44499"/>
                  <a:pt x="117689" y="37630"/>
                </a:cubicBezTo>
                <a:cubicBezTo>
                  <a:pt x="120593" y="31493"/>
                  <a:pt x="120111" y="18572"/>
                  <a:pt x="119658" y="15229"/>
                </a:cubicBezTo>
                <a:close/>
                <a:moveTo>
                  <a:pt x="53033" y="42431"/>
                </a:moveTo>
                <a:cubicBezTo>
                  <a:pt x="52306" y="41492"/>
                  <a:pt x="51410" y="41464"/>
                  <a:pt x="50638" y="42235"/>
                </a:cubicBezTo>
                <a:lnTo>
                  <a:pt x="41999" y="50713"/>
                </a:lnTo>
                <a:cubicBezTo>
                  <a:pt x="41322" y="51390"/>
                  <a:pt x="41221" y="52630"/>
                  <a:pt x="41837" y="53424"/>
                </a:cubicBezTo>
                <a:lnTo>
                  <a:pt x="91804" y="117345"/>
                </a:lnTo>
                <a:cubicBezTo>
                  <a:pt x="92973" y="118854"/>
                  <a:pt x="94999" y="119010"/>
                  <a:pt x="96331" y="117702"/>
                </a:cubicBezTo>
                <a:lnTo>
                  <a:pt x="102172" y="112197"/>
                </a:lnTo>
                <a:cubicBezTo>
                  <a:pt x="103515" y="110878"/>
                  <a:pt x="103650" y="108587"/>
                  <a:pt x="102491" y="107067"/>
                </a:cubicBezTo>
                <a:cubicBezTo>
                  <a:pt x="102491" y="107067"/>
                  <a:pt x="53033" y="42431"/>
                  <a:pt x="53033" y="42431"/>
                </a:cubicBezTo>
                <a:close/>
                <a:moveTo>
                  <a:pt x="18644" y="38932"/>
                </a:moveTo>
                <a:cubicBezTo>
                  <a:pt x="24261" y="34019"/>
                  <a:pt x="28928" y="37406"/>
                  <a:pt x="35150" y="45505"/>
                </a:cubicBezTo>
                <a:cubicBezTo>
                  <a:pt x="35850" y="46421"/>
                  <a:pt x="36790" y="45348"/>
                  <a:pt x="37327" y="44828"/>
                </a:cubicBezTo>
                <a:cubicBezTo>
                  <a:pt x="37853" y="44303"/>
                  <a:pt x="46067" y="35992"/>
                  <a:pt x="46470" y="35612"/>
                </a:cubicBezTo>
                <a:cubicBezTo>
                  <a:pt x="46867" y="35215"/>
                  <a:pt x="47348" y="34466"/>
                  <a:pt x="46716" y="33634"/>
                </a:cubicBezTo>
                <a:cubicBezTo>
                  <a:pt x="46072" y="32801"/>
                  <a:pt x="43739" y="29403"/>
                  <a:pt x="42240" y="27195"/>
                </a:cubicBezTo>
                <a:cubicBezTo>
                  <a:pt x="31351" y="11177"/>
                  <a:pt x="72041" y="318"/>
                  <a:pt x="65791" y="145"/>
                </a:cubicBezTo>
                <a:cubicBezTo>
                  <a:pt x="62613" y="50"/>
                  <a:pt x="49849" y="-117"/>
                  <a:pt x="47941" y="117"/>
                </a:cubicBezTo>
                <a:cubicBezTo>
                  <a:pt x="40208" y="1033"/>
                  <a:pt x="30506" y="9154"/>
                  <a:pt x="25621" y="12938"/>
                </a:cubicBezTo>
                <a:cubicBezTo>
                  <a:pt x="19225" y="17856"/>
                  <a:pt x="16842" y="20740"/>
                  <a:pt x="16450" y="21142"/>
                </a:cubicBezTo>
                <a:cubicBezTo>
                  <a:pt x="14643" y="22914"/>
                  <a:pt x="16159" y="27011"/>
                  <a:pt x="12880" y="30241"/>
                </a:cubicBezTo>
                <a:cubicBezTo>
                  <a:pt x="9417" y="33650"/>
                  <a:pt x="7257" y="31068"/>
                  <a:pt x="5248" y="33047"/>
                </a:cubicBezTo>
                <a:cubicBezTo>
                  <a:pt x="4258" y="34036"/>
                  <a:pt x="1471" y="36378"/>
                  <a:pt x="677" y="37155"/>
                </a:cubicBezTo>
                <a:cubicBezTo>
                  <a:pt x="-123" y="37948"/>
                  <a:pt x="-268" y="39284"/>
                  <a:pt x="548" y="40346"/>
                </a:cubicBezTo>
                <a:cubicBezTo>
                  <a:pt x="548" y="40346"/>
                  <a:pt x="8163" y="49802"/>
                  <a:pt x="8807" y="50641"/>
                </a:cubicBezTo>
                <a:cubicBezTo>
                  <a:pt x="9439" y="51468"/>
                  <a:pt x="11162" y="52183"/>
                  <a:pt x="12220" y="51121"/>
                </a:cubicBezTo>
                <a:cubicBezTo>
                  <a:pt x="13289" y="50065"/>
                  <a:pt x="16030" y="47377"/>
                  <a:pt x="16484" y="46902"/>
                </a:cubicBezTo>
                <a:cubicBezTo>
                  <a:pt x="16954" y="46455"/>
                  <a:pt x="16187" y="41073"/>
                  <a:pt x="18644" y="38932"/>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cxnSp>
        <p:nvCxnSpPr>
          <p:cNvPr id="335" name="Shape 335"/>
          <p:cNvCxnSpPr/>
          <p:nvPr/>
        </p:nvCxnSpPr>
        <p:spPr>
          <a:xfrm>
            <a:off x="4408550" y="4796712"/>
            <a:ext cx="255900" cy="0"/>
          </a:xfrm>
          <a:prstGeom prst="straightConnector1">
            <a:avLst/>
          </a:prstGeom>
          <a:noFill/>
          <a:ln cap="flat" cmpd="sng" w="9525">
            <a:solidFill>
              <a:schemeClr val="dk2"/>
            </a:solidFill>
            <a:prstDash val="solid"/>
            <a:round/>
            <a:headEnd len="med" w="med" type="none"/>
            <a:tailEnd len="med" w="med" type="triangle"/>
          </a:ln>
        </p:spPr>
      </p:cxnSp>
      <p:cxnSp>
        <p:nvCxnSpPr>
          <p:cNvPr id="336" name="Shape 336"/>
          <p:cNvCxnSpPr/>
          <p:nvPr/>
        </p:nvCxnSpPr>
        <p:spPr>
          <a:xfrm>
            <a:off x="5339653" y="4796712"/>
            <a:ext cx="255900" cy="0"/>
          </a:xfrm>
          <a:prstGeom prst="straightConnector1">
            <a:avLst/>
          </a:prstGeom>
          <a:noFill/>
          <a:ln cap="flat" cmpd="sng" w="9525">
            <a:solidFill>
              <a:schemeClr val="dk2"/>
            </a:solidFill>
            <a:prstDash val="solid"/>
            <a:round/>
            <a:headEnd len="med" w="med" type="none"/>
            <a:tailEnd len="med" w="med" type="triangle"/>
          </a:ln>
        </p:spPr>
      </p:cxnSp>
      <p:pic>
        <p:nvPicPr>
          <p:cNvPr id="337" name="Shape 337"/>
          <p:cNvPicPr preferRelativeResize="0"/>
          <p:nvPr/>
        </p:nvPicPr>
        <p:blipFill>
          <a:blip r:embed="rId4">
            <a:alphaModFix/>
          </a:blip>
          <a:stretch>
            <a:fillRect/>
          </a:stretch>
        </p:blipFill>
        <p:spPr>
          <a:xfrm>
            <a:off x="3075898" y="4698279"/>
            <a:ext cx="156842" cy="196868"/>
          </a:xfrm>
          <a:prstGeom prst="rect">
            <a:avLst/>
          </a:prstGeom>
          <a:noFill/>
          <a:ln>
            <a:noFill/>
          </a:ln>
        </p:spPr>
      </p:pic>
      <p:pic>
        <p:nvPicPr>
          <p:cNvPr id="338" name="Shape 338"/>
          <p:cNvPicPr preferRelativeResize="0"/>
          <p:nvPr/>
        </p:nvPicPr>
        <p:blipFill>
          <a:blip r:embed="rId5">
            <a:alphaModFix/>
          </a:blip>
          <a:stretch>
            <a:fillRect/>
          </a:stretch>
        </p:blipFill>
        <p:spPr>
          <a:xfrm>
            <a:off x="3971152" y="4675349"/>
            <a:ext cx="199512" cy="201396"/>
          </a:xfrm>
          <a:prstGeom prst="rect">
            <a:avLst/>
          </a:prstGeom>
          <a:noFill/>
          <a:ln>
            <a:noFill/>
          </a:ln>
        </p:spPr>
      </p:pic>
      <p:sp>
        <p:nvSpPr>
          <p:cNvPr id="339" name="Shape 339"/>
          <p:cNvSpPr/>
          <p:nvPr/>
        </p:nvSpPr>
        <p:spPr>
          <a:xfrm>
            <a:off x="5817680" y="4741271"/>
            <a:ext cx="156900" cy="111000"/>
          </a:xfrm>
          <a:custGeom>
            <a:pathLst>
              <a:path extrusionOk="0" h="120000" w="120000">
                <a:moveTo>
                  <a:pt x="48000" y="85716"/>
                </a:moveTo>
                <a:lnTo>
                  <a:pt x="48000" y="34283"/>
                </a:lnTo>
                <a:lnTo>
                  <a:pt x="78000" y="60000"/>
                </a:lnTo>
                <a:cubicBezTo>
                  <a:pt x="78000" y="60000"/>
                  <a:pt x="48000" y="85716"/>
                  <a:pt x="48000" y="85716"/>
                </a:cubicBezTo>
                <a:close/>
                <a:moveTo>
                  <a:pt x="120000" y="17144"/>
                </a:moveTo>
                <a:lnTo>
                  <a:pt x="120000" y="6850"/>
                </a:lnTo>
                <a:cubicBezTo>
                  <a:pt x="120000" y="3061"/>
                  <a:pt x="117855" y="0"/>
                  <a:pt x="115205" y="0"/>
                </a:cubicBezTo>
                <a:lnTo>
                  <a:pt x="4805" y="0"/>
                </a:lnTo>
                <a:cubicBezTo>
                  <a:pt x="2150" y="0"/>
                  <a:pt x="0" y="3061"/>
                  <a:pt x="0" y="6850"/>
                </a:cubicBezTo>
                <a:lnTo>
                  <a:pt x="0" y="17144"/>
                </a:lnTo>
                <a:lnTo>
                  <a:pt x="12000" y="17144"/>
                </a:lnTo>
                <a:lnTo>
                  <a:pt x="12000" y="34283"/>
                </a:lnTo>
                <a:lnTo>
                  <a:pt x="0" y="34283"/>
                </a:lnTo>
                <a:lnTo>
                  <a:pt x="0" y="51427"/>
                </a:lnTo>
                <a:lnTo>
                  <a:pt x="12000" y="51427"/>
                </a:lnTo>
                <a:lnTo>
                  <a:pt x="12000" y="68572"/>
                </a:lnTo>
                <a:lnTo>
                  <a:pt x="0" y="68572"/>
                </a:lnTo>
                <a:lnTo>
                  <a:pt x="0" y="85716"/>
                </a:lnTo>
                <a:lnTo>
                  <a:pt x="12000" y="85716"/>
                </a:lnTo>
                <a:lnTo>
                  <a:pt x="12000" y="102855"/>
                </a:lnTo>
                <a:lnTo>
                  <a:pt x="0" y="102855"/>
                </a:lnTo>
                <a:lnTo>
                  <a:pt x="0" y="113133"/>
                </a:lnTo>
                <a:cubicBezTo>
                  <a:pt x="0" y="116922"/>
                  <a:pt x="2150" y="120000"/>
                  <a:pt x="4805" y="120000"/>
                </a:cubicBezTo>
                <a:lnTo>
                  <a:pt x="115205" y="120000"/>
                </a:lnTo>
                <a:cubicBezTo>
                  <a:pt x="117855" y="120000"/>
                  <a:pt x="120000" y="116922"/>
                  <a:pt x="120000" y="113133"/>
                </a:cubicBezTo>
                <a:lnTo>
                  <a:pt x="120000" y="102855"/>
                </a:lnTo>
                <a:lnTo>
                  <a:pt x="108000" y="102855"/>
                </a:lnTo>
                <a:lnTo>
                  <a:pt x="108000" y="85716"/>
                </a:lnTo>
                <a:lnTo>
                  <a:pt x="120000" y="85716"/>
                </a:lnTo>
                <a:lnTo>
                  <a:pt x="120000" y="68572"/>
                </a:lnTo>
                <a:lnTo>
                  <a:pt x="108000" y="68572"/>
                </a:lnTo>
                <a:lnTo>
                  <a:pt x="108000" y="51427"/>
                </a:lnTo>
                <a:lnTo>
                  <a:pt x="120000" y="51427"/>
                </a:lnTo>
                <a:lnTo>
                  <a:pt x="120000" y="34283"/>
                </a:lnTo>
                <a:lnTo>
                  <a:pt x="108000" y="34283"/>
                </a:lnTo>
                <a:lnTo>
                  <a:pt x="108000" y="17144"/>
                </a:lnTo>
                <a:cubicBezTo>
                  <a:pt x="108000" y="17144"/>
                  <a:pt x="120000" y="17144"/>
                  <a:pt x="120000" y="17144"/>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Shape 344"/>
          <p:cNvSpPr txBox="1"/>
          <p:nvPr/>
        </p:nvSpPr>
        <p:spPr>
          <a:xfrm>
            <a:off x="48450" y="4935975"/>
            <a:ext cx="7113900" cy="252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000">
                <a:solidFill>
                  <a:srgbClr val="999999"/>
                </a:solidFill>
                <a:highlight>
                  <a:srgbClr val="FFFFFF"/>
                </a:highlight>
              </a:rPr>
              <a:t>Menard, S. (2018). </a:t>
            </a:r>
            <a:r>
              <a:rPr i="1" lang="en-US" sz="1000">
                <a:solidFill>
                  <a:srgbClr val="999999"/>
                </a:solidFill>
                <a:highlight>
                  <a:srgbClr val="FFFFFF"/>
                </a:highlight>
              </a:rPr>
              <a:t>Applied logistic regression analysis</a:t>
            </a:r>
            <a:r>
              <a:rPr lang="en-US" sz="1000">
                <a:solidFill>
                  <a:srgbClr val="999999"/>
                </a:solidFill>
                <a:highlight>
                  <a:srgbClr val="FFFFFF"/>
                </a:highlight>
              </a:rPr>
              <a:t> (Vol. 106). SAGE publications.</a:t>
            </a:r>
            <a:endParaRPr>
              <a:solidFill>
                <a:srgbClr val="999999"/>
              </a:solidFill>
            </a:endParaRPr>
          </a:p>
        </p:txBody>
      </p:sp>
      <p:sp>
        <p:nvSpPr>
          <p:cNvPr id="345" name="Shape 345"/>
          <p:cNvSpPr txBox="1"/>
          <p:nvPr>
            <p:ph idx="1" type="body"/>
          </p:nvPr>
        </p:nvSpPr>
        <p:spPr>
          <a:xfrm>
            <a:off x="593375" y="291650"/>
            <a:ext cx="7957200" cy="830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Meaningful features are required for the model to work</a:t>
            </a:r>
            <a:endParaRPr/>
          </a:p>
        </p:txBody>
      </p:sp>
      <p:grpSp>
        <p:nvGrpSpPr>
          <p:cNvPr id="346" name="Shape 346"/>
          <p:cNvGrpSpPr/>
          <p:nvPr/>
        </p:nvGrpSpPr>
        <p:grpSpPr>
          <a:xfrm>
            <a:off x="5354821" y="3146294"/>
            <a:ext cx="3152633" cy="491959"/>
            <a:chOff x="5372100" y="2762705"/>
            <a:chExt cx="2825446" cy="391500"/>
          </a:xfrm>
        </p:grpSpPr>
        <p:grpSp>
          <p:nvGrpSpPr>
            <p:cNvPr id="347" name="Shape 347"/>
            <p:cNvGrpSpPr/>
            <p:nvPr/>
          </p:nvGrpSpPr>
          <p:grpSpPr>
            <a:xfrm>
              <a:off x="5372100" y="2762705"/>
              <a:ext cx="2825446" cy="391500"/>
              <a:chOff x="4762500" y="3067505"/>
              <a:chExt cx="2825446" cy="391500"/>
            </a:xfrm>
          </p:grpSpPr>
          <p:sp>
            <p:nvSpPr>
              <p:cNvPr id="348" name="Shape 348"/>
              <p:cNvSpPr/>
              <p:nvPr/>
            </p:nvSpPr>
            <p:spPr>
              <a:xfrm>
                <a:off x="4762500" y="3067505"/>
                <a:ext cx="2815800" cy="391500"/>
              </a:xfrm>
              <a:prstGeom prst="rect">
                <a:avLst/>
              </a:prstGeom>
              <a:solidFill>
                <a:schemeClr val="accent5"/>
              </a:solid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50"/>
                  <a:buFont typeface="Arial"/>
                  <a:buNone/>
                </a:pPr>
                <a:r>
                  <a:t/>
                </a:r>
                <a:endParaRPr b="0" i="0" sz="1200" u="none" cap="none" strike="noStrike">
                  <a:solidFill>
                    <a:srgbClr val="FFFFFF"/>
                  </a:solidFill>
                  <a:latin typeface="Calibri"/>
                  <a:ea typeface="Calibri"/>
                  <a:cs typeface="Calibri"/>
                  <a:sym typeface="Calibri"/>
                </a:endParaRPr>
              </a:p>
            </p:txBody>
          </p:sp>
          <p:sp>
            <p:nvSpPr>
              <p:cNvPr id="349" name="Shape 349"/>
              <p:cNvSpPr txBox="1"/>
              <p:nvPr/>
            </p:nvSpPr>
            <p:spPr>
              <a:xfrm>
                <a:off x="7335946" y="3101397"/>
                <a:ext cx="252000" cy="3276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chemeClr val="lt1"/>
                  </a:buClr>
                  <a:buSzPts val="500"/>
                  <a:buFont typeface="Lato"/>
                  <a:buNone/>
                </a:pPr>
                <a:r>
                  <a:rPr b="1" i="0" lang="en-US" sz="2000" u="none" cap="none" strike="noStrike">
                    <a:solidFill>
                      <a:srgbClr val="FFFFFF"/>
                    </a:solidFill>
                    <a:latin typeface="Lato"/>
                    <a:ea typeface="Lato"/>
                    <a:cs typeface="Lato"/>
                    <a:sym typeface="Lato"/>
                  </a:rPr>
                  <a:t>4</a:t>
                </a:r>
                <a:endParaRPr>
                  <a:solidFill>
                    <a:srgbClr val="FFFFFF"/>
                  </a:solidFill>
                </a:endParaRPr>
              </a:p>
            </p:txBody>
          </p:sp>
        </p:grpSp>
        <p:sp>
          <p:nvSpPr>
            <p:cNvPr id="350" name="Shape 350"/>
            <p:cNvSpPr txBox="1"/>
            <p:nvPr/>
          </p:nvSpPr>
          <p:spPr>
            <a:xfrm>
              <a:off x="6383675" y="2792700"/>
              <a:ext cx="1584600" cy="33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200">
                  <a:solidFill>
                    <a:schemeClr val="lt1"/>
                  </a:solidFill>
                  <a:latin typeface="Lato"/>
                  <a:ea typeface="Lato"/>
                  <a:cs typeface="Lato"/>
                  <a:sym typeface="Lato"/>
                </a:rPr>
                <a:t>Brake / No Brake</a:t>
              </a:r>
              <a:endParaRPr sz="1200">
                <a:solidFill>
                  <a:srgbClr val="FFFFFF"/>
                </a:solidFill>
                <a:latin typeface="Calibri"/>
                <a:ea typeface="Calibri"/>
                <a:cs typeface="Calibri"/>
                <a:sym typeface="Calibri"/>
              </a:endParaRPr>
            </a:p>
            <a:p>
              <a:pPr indent="0" lvl="0" marL="0" rtl="0">
                <a:spcBef>
                  <a:spcPts val="0"/>
                </a:spcBef>
                <a:spcAft>
                  <a:spcPts val="0"/>
                </a:spcAft>
                <a:buNone/>
              </a:pPr>
              <a:r>
                <a:t/>
              </a:r>
              <a:endParaRPr/>
            </a:p>
          </p:txBody>
        </p:sp>
      </p:grpSp>
      <p:grpSp>
        <p:nvGrpSpPr>
          <p:cNvPr id="351" name="Shape 351"/>
          <p:cNvGrpSpPr/>
          <p:nvPr/>
        </p:nvGrpSpPr>
        <p:grpSpPr>
          <a:xfrm>
            <a:off x="287162" y="2386933"/>
            <a:ext cx="5389940" cy="2076783"/>
            <a:chOff x="4144142" y="1884248"/>
            <a:chExt cx="4830561" cy="1652700"/>
          </a:xfrm>
        </p:grpSpPr>
        <p:grpSp>
          <p:nvGrpSpPr>
            <p:cNvPr id="352" name="Shape 352"/>
            <p:cNvGrpSpPr/>
            <p:nvPr/>
          </p:nvGrpSpPr>
          <p:grpSpPr>
            <a:xfrm flipH="1">
              <a:off x="4144142" y="2030941"/>
              <a:ext cx="4830561" cy="1173125"/>
              <a:chOff x="3700292" y="1896116"/>
              <a:chExt cx="4830561" cy="1173125"/>
            </a:xfrm>
          </p:grpSpPr>
          <p:sp>
            <p:nvSpPr>
              <p:cNvPr id="353" name="Shape 353"/>
              <p:cNvSpPr/>
              <p:nvPr/>
            </p:nvSpPr>
            <p:spPr>
              <a:xfrm>
                <a:off x="4648201" y="1897864"/>
                <a:ext cx="3692100" cy="3915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354" name="Shape 354"/>
              <p:cNvSpPr/>
              <p:nvPr/>
            </p:nvSpPr>
            <p:spPr>
              <a:xfrm>
                <a:off x="4648201" y="2287527"/>
                <a:ext cx="3501600" cy="3915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355" name="Shape 355"/>
              <p:cNvSpPr/>
              <p:nvPr/>
            </p:nvSpPr>
            <p:spPr>
              <a:xfrm>
                <a:off x="4648195" y="2678400"/>
                <a:ext cx="3196800" cy="390600"/>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356" name="Shape 356"/>
              <p:cNvSpPr/>
              <p:nvPr/>
            </p:nvSpPr>
            <p:spPr>
              <a:xfrm>
                <a:off x="8140253" y="1896116"/>
                <a:ext cx="390600" cy="390600"/>
              </a:xfrm>
              <a:prstGeom prst="ellipse">
                <a:avLst/>
              </a:prstGeom>
              <a:solidFill>
                <a:schemeClr val="accent2"/>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57" name="Shape 357"/>
              <p:cNvSpPr/>
              <p:nvPr/>
            </p:nvSpPr>
            <p:spPr>
              <a:xfrm>
                <a:off x="7925632" y="2288541"/>
                <a:ext cx="390600" cy="390600"/>
              </a:xfrm>
              <a:prstGeom prst="ellipse">
                <a:avLst/>
              </a:prstGeom>
              <a:solidFill>
                <a:schemeClr val="accent3"/>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58" name="Shape 358"/>
              <p:cNvSpPr/>
              <p:nvPr/>
            </p:nvSpPr>
            <p:spPr>
              <a:xfrm>
                <a:off x="7618667" y="2678641"/>
                <a:ext cx="390600" cy="390600"/>
              </a:xfrm>
              <a:prstGeom prst="ellipse">
                <a:avLst/>
              </a:prstGeom>
              <a:solidFill>
                <a:schemeClr val="accent4"/>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59" name="Shape 359"/>
              <p:cNvSpPr txBox="1"/>
              <p:nvPr/>
            </p:nvSpPr>
            <p:spPr>
              <a:xfrm>
                <a:off x="8214124" y="1931408"/>
                <a:ext cx="252000" cy="327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500"/>
                  <a:buFont typeface="Lato"/>
                  <a:buNone/>
                </a:pPr>
                <a:r>
                  <a:rPr b="1" i="0" lang="en-US" sz="2000" u="none" cap="none" strike="noStrike">
                    <a:solidFill>
                      <a:schemeClr val="lt1"/>
                    </a:solidFill>
                    <a:latin typeface="Lato"/>
                    <a:ea typeface="Lato"/>
                    <a:cs typeface="Lato"/>
                    <a:sym typeface="Lato"/>
                  </a:rPr>
                  <a:t>1</a:t>
                </a:r>
                <a:endParaRPr/>
              </a:p>
            </p:txBody>
          </p:sp>
          <p:sp>
            <p:nvSpPr>
              <p:cNvPr id="360" name="Shape 360"/>
              <p:cNvSpPr txBox="1"/>
              <p:nvPr/>
            </p:nvSpPr>
            <p:spPr>
              <a:xfrm>
                <a:off x="7985396" y="2326697"/>
                <a:ext cx="252000" cy="327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500"/>
                  <a:buFont typeface="Lato"/>
                  <a:buNone/>
                </a:pPr>
                <a:r>
                  <a:rPr b="1" i="0" lang="en-US" sz="2000" u="none" cap="none" strike="noStrike">
                    <a:solidFill>
                      <a:schemeClr val="lt1"/>
                    </a:solidFill>
                    <a:latin typeface="Lato"/>
                    <a:ea typeface="Lato"/>
                    <a:cs typeface="Lato"/>
                    <a:sym typeface="Lato"/>
                  </a:rPr>
                  <a:t>2</a:t>
                </a:r>
                <a:endParaRPr/>
              </a:p>
            </p:txBody>
          </p:sp>
          <p:sp>
            <p:nvSpPr>
              <p:cNvPr id="361" name="Shape 361"/>
              <p:cNvSpPr txBox="1"/>
              <p:nvPr/>
            </p:nvSpPr>
            <p:spPr>
              <a:xfrm>
                <a:off x="7680435" y="2710872"/>
                <a:ext cx="252000" cy="327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500"/>
                  <a:buFont typeface="Lato"/>
                  <a:buNone/>
                </a:pPr>
                <a:r>
                  <a:rPr b="1" i="0" lang="en-US" sz="2000" u="none" cap="none" strike="noStrike">
                    <a:solidFill>
                      <a:schemeClr val="lt1"/>
                    </a:solidFill>
                    <a:latin typeface="Lato"/>
                    <a:ea typeface="Lato"/>
                    <a:cs typeface="Lato"/>
                    <a:sym typeface="Lato"/>
                  </a:rPr>
                  <a:t>3</a:t>
                </a:r>
                <a:endParaRPr/>
              </a:p>
            </p:txBody>
          </p:sp>
          <p:sp>
            <p:nvSpPr>
              <p:cNvPr id="362" name="Shape 362"/>
              <p:cNvSpPr txBox="1"/>
              <p:nvPr/>
            </p:nvSpPr>
            <p:spPr>
              <a:xfrm>
                <a:off x="5380366" y="2018106"/>
                <a:ext cx="2628900" cy="128100"/>
              </a:xfrm>
              <a:prstGeom prst="rect">
                <a:avLst/>
              </a:prstGeom>
              <a:noFill/>
              <a:ln>
                <a:noFill/>
              </a:ln>
            </p:spPr>
            <p:txBody>
              <a:bodyPr anchorCtr="0" anchor="t" bIns="0" lIns="0" spcFirstLastPara="1" rIns="0" wrap="square" tIns="0">
                <a:noAutofit/>
              </a:bodyPr>
              <a:lstStyle/>
              <a:p>
                <a:pPr indent="0" lvl="0" marL="0" marR="0" rtl="0" algn="l">
                  <a:lnSpc>
                    <a:spcPct val="117647"/>
                  </a:lnSpc>
                  <a:spcBef>
                    <a:spcPts val="0"/>
                  </a:spcBef>
                  <a:spcAft>
                    <a:spcPts val="0"/>
                  </a:spcAft>
                  <a:buClr>
                    <a:schemeClr val="lt1"/>
                  </a:buClr>
                  <a:buSzPts val="213"/>
                  <a:buFont typeface="Lato"/>
                  <a:buNone/>
                </a:pPr>
                <a:r>
                  <a:rPr b="1" lang="en-US" sz="1000">
                    <a:solidFill>
                      <a:schemeClr val="lt1"/>
                    </a:solidFill>
                    <a:latin typeface="Lato"/>
                    <a:ea typeface="Lato"/>
                    <a:cs typeface="Lato"/>
                    <a:sym typeface="Lato"/>
                  </a:rPr>
                  <a:t>Relative Speed</a:t>
                </a:r>
                <a:endParaRPr b="1" sz="1000"/>
              </a:p>
            </p:txBody>
          </p:sp>
          <p:sp>
            <p:nvSpPr>
              <p:cNvPr id="363" name="Shape 363"/>
              <p:cNvSpPr txBox="1"/>
              <p:nvPr/>
            </p:nvSpPr>
            <p:spPr>
              <a:xfrm>
                <a:off x="3700292" y="2431473"/>
                <a:ext cx="1371600" cy="216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2"/>
                  </a:buClr>
                  <a:buSzPts val="275"/>
                  <a:buFont typeface="Lato"/>
                  <a:buNone/>
                </a:pPr>
                <a:r>
                  <a:rPr b="1" i="0" lang="en-US" sz="1100" u="none" cap="none" strike="noStrike">
                    <a:solidFill>
                      <a:schemeClr val="dk2"/>
                    </a:solidFill>
                    <a:latin typeface="Lato"/>
                    <a:ea typeface="Lato"/>
                    <a:cs typeface="Lato"/>
                    <a:sym typeface="Lato"/>
                  </a:rPr>
                  <a:t>Research</a:t>
                </a:r>
                <a:endParaRPr/>
              </a:p>
            </p:txBody>
          </p:sp>
          <p:sp>
            <p:nvSpPr>
              <p:cNvPr id="364" name="Shape 364"/>
              <p:cNvSpPr txBox="1"/>
              <p:nvPr/>
            </p:nvSpPr>
            <p:spPr>
              <a:xfrm>
                <a:off x="5453094" y="2436081"/>
                <a:ext cx="2391900" cy="128100"/>
              </a:xfrm>
              <a:prstGeom prst="rect">
                <a:avLst/>
              </a:prstGeom>
              <a:noFill/>
              <a:ln>
                <a:noFill/>
              </a:ln>
            </p:spPr>
            <p:txBody>
              <a:bodyPr anchorCtr="0" anchor="t" bIns="0" lIns="0" spcFirstLastPara="1" rIns="0" wrap="square" tIns="0">
                <a:noAutofit/>
              </a:bodyPr>
              <a:lstStyle/>
              <a:p>
                <a:pPr indent="0" lvl="0" marL="0" marR="0" rtl="0" algn="l">
                  <a:lnSpc>
                    <a:spcPct val="117647"/>
                  </a:lnSpc>
                  <a:spcBef>
                    <a:spcPts val="0"/>
                  </a:spcBef>
                  <a:spcAft>
                    <a:spcPts val="0"/>
                  </a:spcAft>
                  <a:buClr>
                    <a:schemeClr val="lt1"/>
                  </a:buClr>
                  <a:buSzPts val="213"/>
                  <a:buFont typeface="Lato"/>
                  <a:buNone/>
                </a:pPr>
                <a:r>
                  <a:rPr b="1" lang="en-US" sz="1000">
                    <a:solidFill>
                      <a:schemeClr val="lt1"/>
                    </a:solidFill>
                    <a:latin typeface="Lato"/>
                    <a:ea typeface="Lato"/>
                    <a:cs typeface="Lato"/>
                    <a:sym typeface="Lato"/>
                  </a:rPr>
                  <a:t>Relative distance</a:t>
                </a:r>
                <a:endParaRPr b="1" sz="1000"/>
              </a:p>
            </p:txBody>
          </p:sp>
          <p:sp>
            <p:nvSpPr>
              <p:cNvPr id="365" name="Shape 365"/>
              <p:cNvSpPr txBox="1"/>
              <p:nvPr/>
            </p:nvSpPr>
            <p:spPr>
              <a:xfrm>
                <a:off x="5494128" y="2809299"/>
                <a:ext cx="2087100" cy="216600"/>
              </a:xfrm>
              <a:prstGeom prst="rect">
                <a:avLst/>
              </a:prstGeom>
              <a:noFill/>
              <a:ln>
                <a:noFill/>
              </a:ln>
            </p:spPr>
            <p:txBody>
              <a:bodyPr anchorCtr="0" anchor="t" bIns="0" lIns="0" spcFirstLastPara="1" rIns="0" wrap="square" tIns="0">
                <a:noAutofit/>
              </a:bodyPr>
              <a:lstStyle/>
              <a:p>
                <a:pPr indent="0" lvl="0" marL="0" marR="0" rtl="0" algn="l">
                  <a:lnSpc>
                    <a:spcPct val="117647"/>
                  </a:lnSpc>
                  <a:spcBef>
                    <a:spcPts val="0"/>
                  </a:spcBef>
                  <a:spcAft>
                    <a:spcPts val="0"/>
                  </a:spcAft>
                  <a:buClr>
                    <a:schemeClr val="lt1"/>
                  </a:buClr>
                  <a:buSzPts val="213"/>
                  <a:buFont typeface="Lato"/>
                  <a:buNone/>
                </a:pPr>
                <a:r>
                  <a:rPr b="1" lang="en-US" sz="1000">
                    <a:solidFill>
                      <a:schemeClr val="lt1"/>
                    </a:solidFill>
                    <a:latin typeface="Lato"/>
                    <a:ea typeface="Lato"/>
                    <a:cs typeface="Lato"/>
                    <a:sym typeface="Lato"/>
                  </a:rPr>
                  <a:t>Trajectories of pedestrians  and vehicle</a:t>
                </a:r>
                <a:endParaRPr b="1" sz="1000"/>
              </a:p>
            </p:txBody>
          </p:sp>
        </p:grpSp>
        <p:sp>
          <p:nvSpPr>
            <p:cNvPr id="366" name="Shape 366"/>
            <p:cNvSpPr/>
            <p:nvPr/>
          </p:nvSpPr>
          <p:spPr>
            <a:xfrm>
              <a:off x="7046725" y="1884248"/>
              <a:ext cx="1800300" cy="1652700"/>
            </a:xfrm>
            <a:custGeom>
              <a:pathLst>
                <a:path extrusionOk="0" h="120000" w="120000">
                  <a:moveTo>
                    <a:pt x="102459" y="102459"/>
                  </a:moveTo>
                  <a:lnTo>
                    <a:pt x="104580" y="100231"/>
                  </a:lnTo>
                  <a:lnTo>
                    <a:pt x="106565" y="97915"/>
                  </a:lnTo>
                  <a:lnTo>
                    <a:pt x="108423" y="95511"/>
                  </a:lnTo>
                  <a:lnTo>
                    <a:pt x="110134" y="93058"/>
                  </a:lnTo>
                  <a:lnTo>
                    <a:pt x="111708" y="90527"/>
                  </a:lnTo>
                  <a:lnTo>
                    <a:pt x="113145" y="87938"/>
                  </a:lnTo>
                  <a:lnTo>
                    <a:pt x="114446" y="85299"/>
                  </a:lnTo>
                  <a:lnTo>
                    <a:pt x="115609" y="82612"/>
                  </a:lnTo>
                  <a:lnTo>
                    <a:pt x="116646" y="79876"/>
                  </a:lnTo>
                  <a:lnTo>
                    <a:pt x="117536" y="77100"/>
                  </a:lnTo>
                  <a:lnTo>
                    <a:pt x="118279" y="74306"/>
                  </a:lnTo>
                  <a:lnTo>
                    <a:pt x="118895" y="71482"/>
                  </a:lnTo>
                  <a:lnTo>
                    <a:pt x="119384" y="68628"/>
                  </a:lnTo>
                  <a:lnTo>
                    <a:pt x="119716" y="65765"/>
                  </a:lnTo>
                  <a:lnTo>
                    <a:pt x="119931" y="62882"/>
                  </a:lnTo>
                  <a:lnTo>
                    <a:pt x="120000" y="60000"/>
                  </a:lnTo>
                  <a:lnTo>
                    <a:pt x="119931" y="57117"/>
                  </a:lnTo>
                  <a:lnTo>
                    <a:pt x="119716" y="54234"/>
                  </a:lnTo>
                  <a:lnTo>
                    <a:pt x="119384" y="51371"/>
                  </a:lnTo>
                  <a:lnTo>
                    <a:pt x="118895" y="48517"/>
                  </a:lnTo>
                  <a:lnTo>
                    <a:pt x="118279" y="45684"/>
                  </a:lnTo>
                  <a:lnTo>
                    <a:pt x="117536" y="42879"/>
                  </a:lnTo>
                  <a:lnTo>
                    <a:pt x="116646" y="40114"/>
                  </a:lnTo>
                  <a:lnTo>
                    <a:pt x="115609" y="37387"/>
                  </a:lnTo>
                  <a:lnTo>
                    <a:pt x="114446" y="34690"/>
                  </a:lnTo>
                  <a:lnTo>
                    <a:pt x="113145" y="32061"/>
                  </a:lnTo>
                  <a:lnTo>
                    <a:pt x="111708" y="29472"/>
                  </a:lnTo>
                  <a:lnTo>
                    <a:pt x="110134" y="26941"/>
                  </a:lnTo>
                  <a:lnTo>
                    <a:pt x="108423" y="24478"/>
                  </a:lnTo>
                  <a:lnTo>
                    <a:pt x="106565" y="22084"/>
                  </a:lnTo>
                  <a:lnTo>
                    <a:pt x="104580" y="19768"/>
                  </a:lnTo>
                  <a:lnTo>
                    <a:pt x="102459" y="17540"/>
                  </a:lnTo>
                  <a:lnTo>
                    <a:pt x="100229" y="15420"/>
                  </a:lnTo>
                  <a:lnTo>
                    <a:pt x="97912" y="13426"/>
                  </a:lnTo>
                  <a:lnTo>
                    <a:pt x="95507" y="11579"/>
                  </a:lnTo>
                  <a:lnTo>
                    <a:pt x="93053" y="9869"/>
                  </a:lnTo>
                  <a:lnTo>
                    <a:pt x="90530" y="8296"/>
                  </a:lnTo>
                  <a:lnTo>
                    <a:pt x="87939" y="6850"/>
                  </a:lnTo>
                  <a:lnTo>
                    <a:pt x="85299" y="5540"/>
                  </a:lnTo>
                  <a:lnTo>
                    <a:pt x="82610" y="4377"/>
                  </a:lnTo>
                  <a:lnTo>
                    <a:pt x="79872" y="3351"/>
                  </a:lnTo>
                  <a:lnTo>
                    <a:pt x="77105" y="2462"/>
                  </a:lnTo>
                  <a:lnTo>
                    <a:pt x="74299" y="1719"/>
                  </a:lnTo>
                  <a:lnTo>
                    <a:pt x="71483" y="1094"/>
                  </a:lnTo>
                  <a:lnTo>
                    <a:pt x="68628" y="615"/>
                  </a:lnTo>
                  <a:lnTo>
                    <a:pt x="65763" y="263"/>
                  </a:lnTo>
                  <a:lnTo>
                    <a:pt x="62889" y="68"/>
                  </a:lnTo>
                  <a:lnTo>
                    <a:pt x="59995" y="0"/>
                  </a:lnTo>
                  <a:lnTo>
                    <a:pt x="57110" y="68"/>
                  </a:lnTo>
                  <a:lnTo>
                    <a:pt x="54236" y="263"/>
                  </a:lnTo>
                  <a:lnTo>
                    <a:pt x="51371" y="615"/>
                  </a:lnTo>
                  <a:lnTo>
                    <a:pt x="48516" y="1094"/>
                  </a:lnTo>
                  <a:lnTo>
                    <a:pt x="45680" y="1719"/>
                  </a:lnTo>
                  <a:lnTo>
                    <a:pt x="42884" y="2462"/>
                  </a:lnTo>
                  <a:lnTo>
                    <a:pt x="40117" y="3351"/>
                  </a:lnTo>
                  <a:lnTo>
                    <a:pt x="37389" y="4377"/>
                  </a:lnTo>
                  <a:lnTo>
                    <a:pt x="34690" y="5540"/>
                  </a:lnTo>
                  <a:lnTo>
                    <a:pt x="32060" y="6850"/>
                  </a:lnTo>
                  <a:lnTo>
                    <a:pt x="29469" y="8296"/>
                  </a:lnTo>
                  <a:lnTo>
                    <a:pt x="26937" y="9869"/>
                  </a:lnTo>
                  <a:lnTo>
                    <a:pt x="24473" y="11579"/>
                  </a:lnTo>
                  <a:lnTo>
                    <a:pt x="22087" y="13426"/>
                  </a:lnTo>
                  <a:lnTo>
                    <a:pt x="19770" y="15420"/>
                  </a:lnTo>
                  <a:lnTo>
                    <a:pt x="17540" y="17540"/>
                  </a:lnTo>
                  <a:lnTo>
                    <a:pt x="15419" y="19768"/>
                  </a:lnTo>
                  <a:lnTo>
                    <a:pt x="13434" y="22084"/>
                  </a:lnTo>
                  <a:lnTo>
                    <a:pt x="11576" y="24478"/>
                  </a:lnTo>
                  <a:lnTo>
                    <a:pt x="9865" y="26941"/>
                  </a:lnTo>
                  <a:lnTo>
                    <a:pt x="8291" y="29472"/>
                  </a:lnTo>
                  <a:lnTo>
                    <a:pt x="6854" y="32061"/>
                  </a:lnTo>
                  <a:lnTo>
                    <a:pt x="5543" y="34690"/>
                  </a:lnTo>
                  <a:lnTo>
                    <a:pt x="4380" y="37387"/>
                  </a:lnTo>
                  <a:lnTo>
                    <a:pt x="3353" y="40114"/>
                  </a:lnTo>
                  <a:lnTo>
                    <a:pt x="2463" y="42879"/>
                  </a:lnTo>
                  <a:lnTo>
                    <a:pt x="1711" y="45684"/>
                  </a:lnTo>
                  <a:lnTo>
                    <a:pt x="1095" y="48517"/>
                  </a:lnTo>
                  <a:lnTo>
                    <a:pt x="615" y="51371"/>
                  </a:lnTo>
                  <a:lnTo>
                    <a:pt x="263" y="54234"/>
                  </a:lnTo>
                  <a:lnTo>
                    <a:pt x="68" y="57117"/>
                  </a:lnTo>
                  <a:lnTo>
                    <a:pt x="0" y="60000"/>
                  </a:lnTo>
                  <a:lnTo>
                    <a:pt x="68" y="62882"/>
                  </a:lnTo>
                  <a:lnTo>
                    <a:pt x="263" y="65765"/>
                  </a:lnTo>
                  <a:lnTo>
                    <a:pt x="615" y="68628"/>
                  </a:lnTo>
                  <a:lnTo>
                    <a:pt x="1095" y="71482"/>
                  </a:lnTo>
                  <a:lnTo>
                    <a:pt x="1711" y="74306"/>
                  </a:lnTo>
                  <a:lnTo>
                    <a:pt x="2463" y="77100"/>
                  </a:lnTo>
                  <a:lnTo>
                    <a:pt x="3353" y="79876"/>
                  </a:lnTo>
                  <a:lnTo>
                    <a:pt x="4380" y="82612"/>
                  </a:lnTo>
                  <a:lnTo>
                    <a:pt x="5543" y="85299"/>
                  </a:lnTo>
                  <a:lnTo>
                    <a:pt x="6854" y="87938"/>
                  </a:lnTo>
                  <a:lnTo>
                    <a:pt x="8291" y="90527"/>
                  </a:lnTo>
                  <a:lnTo>
                    <a:pt x="9865" y="93058"/>
                  </a:lnTo>
                  <a:lnTo>
                    <a:pt x="11576" y="95511"/>
                  </a:lnTo>
                  <a:lnTo>
                    <a:pt x="13434" y="97915"/>
                  </a:lnTo>
                  <a:lnTo>
                    <a:pt x="15419" y="100231"/>
                  </a:lnTo>
                  <a:lnTo>
                    <a:pt x="17540" y="102459"/>
                  </a:lnTo>
                  <a:lnTo>
                    <a:pt x="19770" y="104579"/>
                  </a:lnTo>
                  <a:lnTo>
                    <a:pt x="22087" y="106573"/>
                  </a:lnTo>
                  <a:lnTo>
                    <a:pt x="24473" y="108420"/>
                  </a:lnTo>
                  <a:lnTo>
                    <a:pt x="26937" y="110130"/>
                  </a:lnTo>
                  <a:lnTo>
                    <a:pt x="29469" y="111703"/>
                  </a:lnTo>
                  <a:lnTo>
                    <a:pt x="32060" y="113149"/>
                  </a:lnTo>
                  <a:lnTo>
                    <a:pt x="34690" y="114449"/>
                  </a:lnTo>
                  <a:lnTo>
                    <a:pt x="37389" y="115612"/>
                  </a:lnTo>
                  <a:lnTo>
                    <a:pt x="40117" y="116648"/>
                  </a:lnTo>
                  <a:lnTo>
                    <a:pt x="42884" y="117537"/>
                  </a:lnTo>
                  <a:lnTo>
                    <a:pt x="45680" y="118280"/>
                  </a:lnTo>
                  <a:lnTo>
                    <a:pt x="48516" y="118895"/>
                  </a:lnTo>
                  <a:lnTo>
                    <a:pt x="51371" y="119384"/>
                  </a:lnTo>
                  <a:lnTo>
                    <a:pt x="54236" y="119716"/>
                  </a:lnTo>
                  <a:lnTo>
                    <a:pt x="57110" y="119931"/>
                  </a:lnTo>
                  <a:lnTo>
                    <a:pt x="59995" y="120000"/>
                  </a:lnTo>
                  <a:lnTo>
                    <a:pt x="62889" y="119931"/>
                  </a:lnTo>
                  <a:lnTo>
                    <a:pt x="65763" y="119716"/>
                  </a:lnTo>
                  <a:lnTo>
                    <a:pt x="68628" y="119384"/>
                  </a:lnTo>
                  <a:lnTo>
                    <a:pt x="71483" y="118895"/>
                  </a:lnTo>
                  <a:lnTo>
                    <a:pt x="74299" y="118280"/>
                  </a:lnTo>
                  <a:lnTo>
                    <a:pt x="77105" y="117537"/>
                  </a:lnTo>
                  <a:lnTo>
                    <a:pt x="79872" y="116648"/>
                  </a:lnTo>
                  <a:lnTo>
                    <a:pt x="82610" y="115612"/>
                  </a:lnTo>
                  <a:lnTo>
                    <a:pt x="85299" y="114449"/>
                  </a:lnTo>
                  <a:lnTo>
                    <a:pt x="87939" y="113149"/>
                  </a:lnTo>
                  <a:lnTo>
                    <a:pt x="90530" y="111703"/>
                  </a:lnTo>
                  <a:lnTo>
                    <a:pt x="93053" y="110130"/>
                  </a:lnTo>
                  <a:lnTo>
                    <a:pt x="95507" y="108420"/>
                  </a:lnTo>
                  <a:lnTo>
                    <a:pt x="97912" y="106573"/>
                  </a:lnTo>
                  <a:lnTo>
                    <a:pt x="100229" y="104579"/>
                  </a:lnTo>
                  <a:lnTo>
                    <a:pt x="102459" y="102459"/>
                  </a:lnTo>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367" name="Shape 367"/>
            <p:cNvSpPr/>
            <p:nvPr/>
          </p:nvSpPr>
          <p:spPr>
            <a:xfrm>
              <a:off x="7218325" y="2030950"/>
              <a:ext cx="1457100" cy="1359300"/>
            </a:xfrm>
            <a:custGeom>
              <a:pathLst>
                <a:path extrusionOk="0" h="120000" w="120000">
                  <a:moveTo>
                    <a:pt x="102461" y="102461"/>
                  </a:moveTo>
                  <a:lnTo>
                    <a:pt x="104584" y="100224"/>
                  </a:lnTo>
                  <a:lnTo>
                    <a:pt x="106580" y="97907"/>
                  </a:lnTo>
                  <a:lnTo>
                    <a:pt x="108426" y="95520"/>
                  </a:lnTo>
                  <a:lnTo>
                    <a:pt x="110134" y="93052"/>
                  </a:lnTo>
                  <a:lnTo>
                    <a:pt x="111715" y="90527"/>
                  </a:lnTo>
                  <a:lnTo>
                    <a:pt x="113157" y="87944"/>
                  </a:lnTo>
                  <a:lnTo>
                    <a:pt x="114450" y="85304"/>
                  </a:lnTo>
                  <a:lnTo>
                    <a:pt x="115626" y="82605"/>
                  </a:lnTo>
                  <a:lnTo>
                    <a:pt x="116642" y="79873"/>
                  </a:lnTo>
                  <a:lnTo>
                    <a:pt x="117530" y="77105"/>
                  </a:lnTo>
                  <a:lnTo>
                    <a:pt x="118292" y="74315"/>
                  </a:lnTo>
                  <a:lnTo>
                    <a:pt x="118903" y="71478"/>
                  </a:lnTo>
                  <a:lnTo>
                    <a:pt x="119388" y="68630"/>
                  </a:lnTo>
                  <a:lnTo>
                    <a:pt x="119723" y="65771"/>
                  </a:lnTo>
                  <a:lnTo>
                    <a:pt x="119942" y="62888"/>
                  </a:lnTo>
                  <a:lnTo>
                    <a:pt x="120000" y="60005"/>
                  </a:lnTo>
                  <a:lnTo>
                    <a:pt x="119942" y="57123"/>
                  </a:lnTo>
                  <a:lnTo>
                    <a:pt x="119723" y="54240"/>
                  </a:lnTo>
                  <a:lnTo>
                    <a:pt x="119388" y="51369"/>
                  </a:lnTo>
                  <a:lnTo>
                    <a:pt x="118903" y="48532"/>
                  </a:lnTo>
                  <a:lnTo>
                    <a:pt x="118292" y="45696"/>
                  </a:lnTo>
                  <a:lnTo>
                    <a:pt x="117530" y="42894"/>
                  </a:lnTo>
                  <a:lnTo>
                    <a:pt x="116642" y="40115"/>
                  </a:lnTo>
                  <a:lnTo>
                    <a:pt x="115626" y="37394"/>
                  </a:lnTo>
                  <a:lnTo>
                    <a:pt x="114450" y="34707"/>
                  </a:lnTo>
                  <a:lnTo>
                    <a:pt x="113157" y="32066"/>
                  </a:lnTo>
                  <a:lnTo>
                    <a:pt x="111715" y="29484"/>
                  </a:lnTo>
                  <a:lnTo>
                    <a:pt x="110134" y="26947"/>
                  </a:lnTo>
                  <a:lnTo>
                    <a:pt x="108426" y="24491"/>
                  </a:lnTo>
                  <a:lnTo>
                    <a:pt x="106580" y="22092"/>
                  </a:lnTo>
                  <a:lnTo>
                    <a:pt x="104584" y="19786"/>
                  </a:lnTo>
                  <a:lnTo>
                    <a:pt x="102461" y="17538"/>
                  </a:lnTo>
                  <a:lnTo>
                    <a:pt x="100223" y="15416"/>
                  </a:lnTo>
                  <a:lnTo>
                    <a:pt x="97903" y="13433"/>
                  </a:lnTo>
                  <a:lnTo>
                    <a:pt x="95526" y="11588"/>
                  </a:lnTo>
                  <a:lnTo>
                    <a:pt x="93057" y="9870"/>
                  </a:lnTo>
                  <a:lnTo>
                    <a:pt x="90530" y="8302"/>
                  </a:lnTo>
                  <a:lnTo>
                    <a:pt x="87946" y="6860"/>
                  </a:lnTo>
                  <a:lnTo>
                    <a:pt x="85303" y="5557"/>
                  </a:lnTo>
                  <a:lnTo>
                    <a:pt x="82615" y="4393"/>
                  </a:lnTo>
                  <a:lnTo>
                    <a:pt x="79880" y="3366"/>
                  </a:lnTo>
                  <a:lnTo>
                    <a:pt x="77111" y="2467"/>
                  </a:lnTo>
                  <a:lnTo>
                    <a:pt x="74319" y="1718"/>
                  </a:lnTo>
                  <a:lnTo>
                    <a:pt x="71480" y="1095"/>
                  </a:lnTo>
                  <a:lnTo>
                    <a:pt x="68630" y="622"/>
                  </a:lnTo>
                  <a:lnTo>
                    <a:pt x="65769" y="276"/>
                  </a:lnTo>
                  <a:lnTo>
                    <a:pt x="62884" y="80"/>
                  </a:lnTo>
                  <a:lnTo>
                    <a:pt x="60000" y="0"/>
                  </a:lnTo>
                  <a:lnTo>
                    <a:pt x="57126" y="80"/>
                  </a:lnTo>
                  <a:lnTo>
                    <a:pt x="54242" y="276"/>
                  </a:lnTo>
                  <a:lnTo>
                    <a:pt x="51369" y="622"/>
                  </a:lnTo>
                  <a:lnTo>
                    <a:pt x="48530" y="1095"/>
                  </a:lnTo>
                  <a:lnTo>
                    <a:pt x="45692" y="1718"/>
                  </a:lnTo>
                  <a:lnTo>
                    <a:pt x="42888" y="2467"/>
                  </a:lnTo>
                  <a:lnTo>
                    <a:pt x="40119" y="3366"/>
                  </a:lnTo>
                  <a:lnTo>
                    <a:pt x="37384" y="4393"/>
                  </a:lnTo>
                  <a:lnTo>
                    <a:pt x="34707" y="5557"/>
                  </a:lnTo>
                  <a:lnTo>
                    <a:pt x="32053" y="6860"/>
                  </a:lnTo>
                  <a:lnTo>
                    <a:pt x="29480" y="8302"/>
                  </a:lnTo>
                  <a:lnTo>
                    <a:pt x="26942" y="9870"/>
                  </a:lnTo>
                  <a:lnTo>
                    <a:pt x="24484" y="11588"/>
                  </a:lnTo>
                  <a:lnTo>
                    <a:pt x="22096" y="13433"/>
                  </a:lnTo>
                  <a:lnTo>
                    <a:pt x="19776" y="15416"/>
                  </a:lnTo>
                  <a:lnTo>
                    <a:pt x="17538" y="17538"/>
                  </a:lnTo>
                  <a:lnTo>
                    <a:pt x="15415" y="19786"/>
                  </a:lnTo>
                  <a:lnTo>
                    <a:pt x="13430" y="22092"/>
                  </a:lnTo>
                  <a:lnTo>
                    <a:pt x="11584" y="24491"/>
                  </a:lnTo>
                  <a:lnTo>
                    <a:pt x="9865" y="26947"/>
                  </a:lnTo>
                  <a:lnTo>
                    <a:pt x="8296" y="29484"/>
                  </a:lnTo>
                  <a:lnTo>
                    <a:pt x="6853" y="32066"/>
                  </a:lnTo>
                  <a:lnTo>
                    <a:pt x="5550" y="34707"/>
                  </a:lnTo>
                  <a:lnTo>
                    <a:pt x="4384" y="37394"/>
                  </a:lnTo>
                  <a:lnTo>
                    <a:pt x="3369" y="40115"/>
                  </a:lnTo>
                  <a:lnTo>
                    <a:pt x="2469" y="42894"/>
                  </a:lnTo>
                  <a:lnTo>
                    <a:pt x="1719" y="45696"/>
                  </a:lnTo>
                  <a:lnTo>
                    <a:pt x="1096" y="48532"/>
                  </a:lnTo>
                  <a:lnTo>
                    <a:pt x="623" y="51369"/>
                  </a:lnTo>
                  <a:lnTo>
                    <a:pt x="265" y="54240"/>
                  </a:lnTo>
                  <a:lnTo>
                    <a:pt x="69" y="57123"/>
                  </a:lnTo>
                  <a:lnTo>
                    <a:pt x="0" y="60005"/>
                  </a:lnTo>
                  <a:lnTo>
                    <a:pt x="69" y="62888"/>
                  </a:lnTo>
                  <a:lnTo>
                    <a:pt x="265" y="65771"/>
                  </a:lnTo>
                  <a:lnTo>
                    <a:pt x="623" y="68630"/>
                  </a:lnTo>
                  <a:lnTo>
                    <a:pt x="1096" y="71478"/>
                  </a:lnTo>
                  <a:lnTo>
                    <a:pt x="1719" y="74315"/>
                  </a:lnTo>
                  <a:lnTo>
                    <a:pt x="2469" y="77105"/>
                  </a:lnTo>
                  <a:lnTo>
                    <a:pt x="3369" y="79873"/>
                  </a:lnTo>
                  <a:lnTo>
                    <a:pt x="4384" y="82605"/>
                  </a:lnTo>
                  <a:lnTo>
                    <a:pt x="5550" y="85304"/>
                  </a:lnTo>
                  <a:lnTo>
                    <a:pt x="6853" y="87944"/>
                  </a:lnTo>
                  <a:lnTo>
                    <a:pt x="8296" y="90527"/>
                  </a:lnTo>
                  <a:lnTo>
                    <a:pt x="9865" y="93052"/>
                  </a:lnTo>
                  <a:lnTo>
                    <a:pt x="11584" y="95520"/>
                  </a:lnTo>
                  <a:lnTo>
                    <a:pt x="13430" y="97907"/>
                  </a:lnTo>
                  <a:lnTo>
                    <a:pt x="15415" y="100224"/>
                  </a:lnTo>
                  <a:lnTo>
                    <a:pt x="17538" y="102461"/>
                  </a:lnTo>
                  <a:lnTo>
                    <a:pt x="19776" y="104583"/>
                  </a:lnTo>
                  <a:lnTo>
                    <a:pt x="22096" y="106578"/>
                  </a:lnTo>
                  <a:lnTo>
                    <a:pt x="24484" y="108423"/>
                  </a:lnTo>
                  <a:lnTo>
                    <a:pt x="26942" y="110129"/>
                  </a:lnTo>
                  <a:lnTo>
                    <a:pt x="29480" y="111709"/>
                  </a:lnTo>
                  <a:lnTo>
                    <a:pt x="32053" y="113150"/>
                  </a:lnTo>
                  <a:lnTo>
                    <a:pt x="34707" y="114442"/>
                  </a:lnTo>
                  <a:lnTo>
                    <a:pt x="37384" y="115618"/>
                  </a:lnTo>
                  <a:lnTo>
                    <a:pt x="40119" y="116644"/>
                  </a:lnTo>
                  <a:lnTo>
                    <a:pt x="42888" y="117520"/>
                  </a:lnTo>
                  <a:lnTo>
                    <a:pt x="45692" y="118281"/>
                  </a:lnTo>
                  <a:lnTo>
                    <a:pt x="48530" y="118904"/>
                  </a:lnTo>
                  <a:lnTo>
                    <a:pt x="51369" y="119388"/>
                  </a:lnTo>
                  <a:lnTo>
                    <a:pt x="54242" y="119723"/>
                  </a:lnTo>
                  <a:lnTo>
                    <a:pt x="57126" y="119930"/>
                  </a:lnTo>
                  <a:lnTo>
                    <a:pt x="60000" y="120000"/>
                  </a:lnTo>
                  <a:lnTo>
                    <a:pt x="62884" y="119930"/>
                  </a:lnTo>
                  <a:lnTo>
                    <a:pt x="65769" y="119723"/>
                  </a:lnTo>
                  <a:lnTo>
                    <a:pt x="68630" y="119388"/>
                  </a:lnTo>
                  <a:lnTo>
                    <a:pt x="71480" y="118904"/>
                  </a:lnTo>
                  <a:lnTo>
                    <a:pt x="74319" y="118281"/>
                  </a:lnTo>
                  <a:lnTo>
                    <a:pt x="77111" y="117520"/>
                  </a:lnTo>
                  <a:lnTo>
                    <a:pt x="79880" y="116644"/>
                  </a:lnTo>
                  <a:lnTo>
                    <a:pt x="82615" y="115618"/>
                  </a:lnTo>
                  <a:lnTo>
                    <a:pt x="85303" y="114442"/>
                  </a:lnTo>
                  <a:lnTo>
                    <a:pt x="87946" y="113150"/>
                  </a:lnTo>
                  <a:lnTo>
                    <a:pt x="90530" y="111709"/>
                  </a:lnTo>
                  <a:lnTo>
                    <a:pt x="93057" y="110129"/>
                  </a:lnTo>
                  <a:lnTo>
                    <a:pt x="95526" y="108423"/>
                  </a:lnTo>
                  <a:lnTo>
                    <a:pt x="97903" y="106578"/>
                  </a:lnTo>
                  <a:lnTo>
                    <a:pt x="100223" y="104583"/>
                  </a:lnTo>
                  <a:lnTo>
                    <a:pt x="102461" y="102461"/>
                  </a:lnTo>
                </a:path>
              </a:pathLst>
            </a:custGeom>
            <a:gradFill>
              <a:gsLst>
                <a:gs pos="0">
                  <a:schemeClr val="lt1"/>
                </a:gs>
                <a:gs pos="50000">
                  <a:schemeClr val="lt1"/>
                </a:gs>
                <a:gs pos="100000">
                  <a:srgbClr val="D8D8D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rPr b="1" lang="en-US" sz="1350">
                  <a:solidFill>
                    <a:srgbClr val="9BC319"/>
                  </a:solidFill>
                  <a:latin typeface="Calibri"/>
                  <a:ea typeface="Calibri"/>
                  <a:cs typeface="Calibri"/>
                  <a:sym typeface="Calibri"/>
                </a:rPr>
                <a:t>Machine Learning</a:t>
              </a:r>
              <a:endParaRPr b="1" i="0" sz="1350" u="none" cap="none" strike="noStrike">
                <a:solidFill>
                  <a:srgbClr val="9BC319"/>
                </a:solidFill>
                <a:latin typeface="Calibri"/>
                <a:ea typeface="Calibri"/>
                <a:cs typeface="Calibri"/>
                <a:sym typeface="Calibri"/>
              </a:endParaRPr>
            </a:p>
          </p:txBody>
        </p:sp>
      </p:grpSp>
      <p:sp>
        <p:nvSpPr>
          <p:cNvPr id="368" name="Shape 368"/>
          <p:cNvSpPr/>
          <p:nvPr/>
        </p:nvSpPr>
        <p:spPr>
          <a:xfrm flipH="1">
            <a:off x="8251775" y="3146947"/>
            <a:ext cx="435900" cy="490800"/>
          </a:xfrm>
          <a:prstGeom prst="ellipse">
            <a:avLst/>
          </a:prstGeom>
          <a:solidFill>
            <a:schemeClr val="accent5"/>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nSpc>
                <a:spcPct val="100000"/>
              </a:lnSpc>
              <a:spcBef>
                <a:spcPts val="0"/>
              </a:spcBef>
              <a:spcAft>
                <a:spcPts val="0"/>
              </a:spcAft>
              <a:buClr>
                <a:srgbClr val="000000"/>
              </a:buClr>
              <a:buSzPts val="1350"/>
              <a:buFont typeface="Arial"/>
              <a:buNone/>
            </a:pPr>
            <a:r>
              <a:rPr b="1" lang="en-US" sz="2000">
                <a:solidFill>
                  <a:schemeClr val="lt1"/>
                </a:solidFill>
                <a:latin typeface="Lato"/>
                <a:ea typeface="Lato"/>
                <a:cs typeface="Lato"/>
                <a:sym typeface="Lato"/>
              </a:rPr>
              <a:t>1</a:t>
            </a:r>
            <a:endParaRPr b="1" sz="2000">
              <a:solidFill>
                <a:schemeClr val="lt1"/>
              </a:solidFill>
              <a:latin typeface="Lato"/>
              <a:ea typeface="Lato"/>
              <a:cs typeface="Lato"/>
              <a:sym typeface="Lato"/>
            </a:endParaRPr>
          </a:p>
        </p:txBody>
      </p:sp>
      <p:sp>
        <p:nvSpPr>
          <p:cNvPr id="369" name="Shape 369"/>
          <p:cNvSpPr txBox="1"/>
          <p:nvPr/>
        </p:nvSpPr>
        <p:spPr>
          <a:xfrm>
            <a:off x="1520400" y="1816700"/>
            <a:ext cx="1057500" cy="391500"/>
          </a:xfrm>
          <a:prstGeom prst="rect">
            <a:avLst/>
          </a:prstGeom>
          <a:noFill/>
          <a:ln cap="flat" cmpd="sng" w="28575">
            <a:solidFill>
              <a:srgbClr val="F9D35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81684F"/>
                </a:solidFill>
              </a:rPr>
              <a:t>Inputs</a:t>
            </a:r>
            <a:endParaRPr b="1" sz="1800">
              <a:solidFill>
                <a:srgbClr val="81684F"/>
              </a:solidFill>
            </a:endParaRPr>
          </a:p>
        </p:txBody>
      </p:sp>
      <p:sp>
        <p:nvSpPr>
          <p:cNvPr id="370" name="Shape 370"/>
          <p:cNvSpPr txBox="1"/>
          <p:nvPr/>
        </p:nvSpPr>
        <p:spPr>
          <a:xfrm>
            <a:off x="6402388" y="1816700"/>
            <a:ext cx="1057500" cy="391500"/>
          </a:xfrm>
          <a:prstGeom prst="rect">
            <a:avLst/>
          </a:prstGeom>
          <a:noFill/>
          <a:ln cap="flat" cmpd="sng" w="28575">
            <a:solidFill>
              <a:srgbClr val="F9D35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US" sz="1800">
                <a:solidFill>
                  <a:srgbClr val="81684F"/>
                </a:solidFill>
              </a:rPr>
              <a:t>Output</a:t>
            </a:r>
            <a:endParaRPr b="1" sz="1800">
              <a:solidFill>
                <a:srgbClr val="27FFF0"/>
              </a:solidFill>
            </a:endParaRPr>
          </a:p>
        </p:txBody>
      </p:sp>
      <p:sp>
        <p:nvSpPr>
          <p:cNvPr id="371" name="Shape 371"/>
          <p:cNvSpPr txBox="1"/>
          <p:nvPr/>
        </p:nvSpPr>
        <p:spPr>
          <a:xfrm>
            <a:off x="3921750" y="1816700"/>
            <a:ext cx="1057500" cy="391500"/>
          </a:xfrm>
          <a:prstGeom prst="rect">
            <a:avLst/>
          </a:prstGeom>
          <a:noFill/>
          <a:ln cap="flat" cmpd="sng" w="28575">
            <a:solidFill>
              <a:srgbClr val="F9D35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US" sz="1800">
                <a:solidFill>
                  <a:srgbClr val="81684F"/>
                </a:solidFill>
              </a:rPr>
              <a:t>Model</a:t>
            </a:r>
            <a:endParaRPr b="1" sz="1800">
              <a:solidFill>
                <a:srgbClr val="27FFF0"/>
              </a:solidFill>
            </a:endParaRPr>
          </a:p>
        </p:txBody>
      </p:sp>
      <p:cxnSp>
        <p:nvCxnSpPr>
          <p:cNvPr id="372" name="Shape 372"/>
          <p:cNvCxnSpPr/>
          <p:nvPr/>
        </p:nvCxnSpPr>
        <p:spPr>
          <a:xfrm>
            <a:off x="3477447" y="4796712"/>
            <a:ext cx="255900" cy="0"/>
          </a:xfrm>
          <a:prstGeom prst="straightConnector1">
            <a:avLst/>
          </a:prstGeom>
          <a:noFill/>
          <a:ln cap="flat" cmpd="sng" w="9525">
            <a:solidFill>
              <a:schemeClr val="dk2"/>
            </a:solidFill>
            <a:prstDash val="solid"/>
            <a:round/>
            <a:headEnd len="med" w="med" type="none"/>
            <a:tailEnd len="med" w="med" type="triangle"/>
          </a:ln>
        </p:spPr>
      </p:cxnSp>
      <p:sp>
        <p:nvSpPr>
          <p:cNvPr id="373" name="Shape 373"/>
          <p:cNvSpPr/>
          <p:nvPr/>
        </p:nvSpPr>
        <p:spPr>
          <a:xfrm>
            <a:off x="4780366" y="4588533"/>
            <a:ext cx="399000" cy="402900"/>
          </a:xfrm>
          <a:prstGeom prst="ellipse">
            <a:avLst/>
          </a:prstGeom>
          <a:solidFill>
            <a:srgbClr val="6B875A"/>
          </a:solidFill>
          <a:ln cap="flat" cmpd="sng" w="12700">
            <a:solidFill>
              <a:schemeClr val="lt1"/>
            </a:solidFill>
            <a:prstDash val="solid"/>
            <a:miter lim="8000"/>
            <a:headEnd len="sm" w="sm" type="none"/>
            <a:tailEnd len="sm" w="sm" type="none"/>
          </a:ln>
          <a:effectLst>
            <a:reflection blurRad="0" dir="5400000" dist="9525" endA="0" endPos="30000" fadeDir="5400012" kx="0" rotWithShape="0" algn="bl" stA="93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74" name="Shape 374"/>
          <p:cNvSpPr/>
          <p:nvPr/>
        </p:nvSpPr>
        <p:spPr>
          <a:xfrm>
            <a:off x="5696556" y="4588533"/>
            <a:ext cx="399000" cy="402900"/>
          </a:xfrm>
          <a:prstGeom prst="ellipse">
            <a:avLst/>
          </a:prstGeom>
          <a:solidFill>
            <a:srgbClr val="CDA007">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75" name="Shape 375"/>
          <p:cNvSpPr/>
          <p:nvPr/>
        </p:nvSpPr>
        <p:spPr>
          <a:xfrm>
            <a:off x="2947987" y="4588533"/>
            <a:ext cx="399000" cy="402900"/>
          </a:xfrm>
          <a:prstGeom prst="ellipse">
            <a:avLst/>
          </a:prstGeom>
          <a:solidFill>
            <a:srgbClr val="6978B9">
              <a:alpha val="47310"/>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76" name="Shape 376"/>
          <p:cNvSpPr/>
          <p:nvPr/>
        </p:nvSpPr>
        <p:spPr>
          <a:xfrm>
            <a:off x="3864177" y="4588533"/>
            <a:ext cx="399000" cy="402900"/>
          </a:xfrm>
          <a:prstGeom prst="ellipse">
            <a:avLst/>
          </a:prstGeom>
          <a:solidFill>
            <a:srgbClr val="00968C">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77" name="Shape 377"/>
          <p:cNvSpPr/>
          <p:nvPr/>
        </p:nvSpPr>
        <p:spPr>
          <a:xfrm>
            <a:off x="4894655" y="4720196"/>
            <a:ext cx="170400" cy="153000"/>
          </a:xfrm>
          <a:custGeom>
            <a:pathLst>
              <a:path extrusionOk="0" h="120000" w="120000">
                <a:moveTo>
                  <a:pt x="16254" y="107754"/>
                </a:moveTo>
                <a:cubicBezTo>
                  <a:pt x="15001" y="109174"/>
                  <a:pt x="15001" y="111476"/>
                  <a:pt x="16254" y="112890"/>
                </a:cubicBezTo>
                <a:lnTo>
                  <a:pt x="21984" y="119189"/>
                </a:lnTo>
                <a:cubicBezTo>
                  <a:pt x="23237" y="120603"/>
                  <a:pt x="25229" y="120005"/>
                  <a:pt x="26483" y="118591"/>
                </a:cubicBezTo>
                <a:lnTo>
                  <a:pt x="56044" y="85924"/>
                </a:lnTo>
                <a:lnTo>
                  <a:pt x="46990" y="74316"/>
                </a:lnTo>
                <a:cubicBezTo>
                  <a:pt x="46990" y="74316"/>
                  <a:pt x="16254" y="107754"/>
                  <a:pt x="16254" y="107754"/>
                </a:cubicBezTo>
                <a:close/>
                <a:moveTo>
                  <a:pt x="119658" y="15229"/>
                </a:moveTo>
                <a:cubicBezTo>
                  <a:pt x="119211" y="11882"/>
                  <a:pt x="117672" y="12580"/>
                  <a:pt x="116872" y="13994"/>
                </a:cubicBezTo>
                <a:cubicBezTo>
                  <a:pt x="116066" y="15425"/>
                  <a:pt x="112524" y="21461"/>
                  <a:pt x="111069" y="24194"/>
                </a:cubicBezTo>
                <a:cubicBezTo>
                  <a:pt x="109620" y="26905"/>
                  <a:pt x="106056" y="32259"/>
                  <a:pt x="99414" y="26972"/>
                </a:cubicBezTo>
                <a:cubicBezTo>
                  <a:pt x="92498" y="21478"/>
                  <a:pt x="94904" y="17644"/>
                  <a:pt x="96107" y="15067"/>
                </a:cubicBezTo>
                <a:cubicBezTo>
                  <a:pt x="97321" y="12474"/>
                  <a:pt x="101037" y="5197"/>
                  <a:pt x="101574" y="4297"/>
                </a:cubicBezTo>
                <a:cubicBezTo>
                  <a:pt x="102111" y="3381"/>
                  <a:pt x="101484" y="726"/>
                  <a:pt x="99336" y="1838"/>
                </a:cubicBezTo>
                <a:cubicBezTo>
                  <a:pt x="97187" y="2950"/>
                  <a:pt x="84138" y="8780"/>
                  <a:pt x="82331" y="17146"/>
                </a:cubicBezTo>
                <a:cubicBezTo>
                  <a:pt x="80479" y="25653"/>
                  <a:pt x="83881" y="33254"/>
                  <a:pt x="77211" y="40804"/>
                </a:cubicBezTo>
                <a:lnTo>
                  <a:pt x="69120" y="50289"/>
                </a:lnTo>
                <a:lnTo>
                  <a:pt x="77245" y="60891"/>
                </a:lnTo>
                <a:lnTo>
                  <a:pt x="87210" y="50261"/>
                </a:lnTo>
                <a:cubicBezTo>
                  <a:pt x="89583" y="47578"/>
                  <a:pt x="94658" y="44974"/>
                  <a:pt x="99246" y="46147"/>
                </a:cubicBezTo>
                <a:cubicBezTo>
                  <a:pt x="109088" y="48651"/>
                  <a:pt x="114454" y="44499"/>
                  <a:pt x="117689" y="37630"/>
                </a:cubicBezTo>
                <a:cubicBezTo>
                  <a:pt x="120593" y="31493"/>
                  <a:pt x="120111" y="18572"/>
                  <a:pt x="119658" y="15229"/>
                </a:cubicBezTo>
                <a:close/>
                <a:moveTo>
                  <a:pt x="53033" y="42431"/>
                </a:moveTo>
                <a:cubicBezTo>
                  <a:pt x="52306" y="41492"/>
                  <a:pt x="51410" y="41464"/>
                  <a:pt x="50638" y="42235"/>
                </a:cubicBezTo>
                <a:lnTo>
                  <a:pt x="41999" y="50713"/>
                </a:lnTo>
                <a:cubicBezTo>
                  <a:pt x="41322" y="51390"/>
                  <a:pt x="41221" y="52630"/>
                  <a:pt x="41837" y="53424"/>
                </a:cubicBezTo>
                <a:lnTo>
                  <a:pt x="91804" y="117345"/>
                </a:lnTo>
                <a:cubicBezTo>
                  <a:pt x="92973" y="118854"/>
                  <a:pt x="94999" y="119010"/>
                  <a:pt x="96331" y="117702"/>
                </a:cubicBezTo>
                <a:lnTo>
                  <a:pt x="102172" y="112197"/>
                </a:lnTo>
                <a:cubicBezTo>
                  <a:pt x="103515" y="110878"/>
                  <a:pt x="103650" y="108587"/>
                  <a:pt x="102491" y="107067"/>
                </a:cubicBezTo>
                <a:cubicBezTo>
                  <a:pt x="102491" y="107067"/>
                  <a:pt x="53033" y="42431"/>
                  <a:pt x="53033" y="42431"/>
                </a:cubicBezTo>
                <a:close/>
                <a:moveTo>
                  <a:pt x="18644" y="38932"/>
                </a:moveTo>
                <a:cubicBezTo>
                  <a:pt x="24261" y="34019"/>
                  <a:pt x="28928" y="37406"/>
                  <a:pt x="35150" y="45505"/>
                </a:cubicBezTo>
                <a:cubicBezTo>
                  <a:pt x="35850" y="46421"/>
                  <a:pt x="36790" y="45348"/>
                  <a:pt x="37327" y="44828"/>
                </a:cubicBezTo>
                <a:cubicBezTo>
                  <a:pt x="37853" y="44303"/>
                  <a:pt x="46067" y="35992"/>
                  <a:pt x="46470" y="35612"/>
                </a:cubicBezTo>
                <a:cubicBezTo>
                  <a:pt x="46867" y="35215"/>
                  <a:pt x="47348" y="34466"/>
                  <a:pt x="46716" y="33634"/>
                </a:cubicBezTo>
                <a:cubicBezTo>
                  <a:pt x="46072" y="32801"/>
                  <a:pt x="43739" y="29403"/>
                  <a:pt x="42240" y="27195"/>
                </a:cubicBezTo>
                <a:cubicBezTo>
                  <a:pt x="31351" y="11177"/>
                  <a:pt x="72041" y="318"/>
                  <a:pt x="65791" y="145"/>
                </a:cubicBezTo>
                <a:cubicBezTo>
                  <a:pt x="62613" y="50"/>
                  <a:pt x="49849" y="-117"/>
                  <a:pt x="47941" y="117"/>
                </a:cubicBezTo>
                <a:cubicBezTo>
                  <a:pt x="40208" y="1033"/>
                  <a:pt x="30506" y="9154"/>
                  <a:pt x="25621" y="12938"/>
                </a:cubicBezTo>
                <a:cubicBezTo>
                  <a:pt x="19225" y="17856"/>
                  <a:pt x="16842" y="20740"/>
                  <a:pt x="16450" y="21142"/>
                </a:cubicBezTo>
                <a:cubicBezTo>
                  <a:pt x="14643" y="22914"/>
                  <a:pt x="16159" y="27011"/>
                  <a:pt x="12880" y="30241"/>
                </a:cubicBezTo>
                <a:cubicBezTo>
                  <a:pt x="9417" y="33650"/>
                  <a:pt x="7257" y="31068"/>
                  <a:pt x="5248" y="33047"/>
                </a:cubicBezTo>
                <a:cubicBezTo>
                  <a:pt x="4258" y="34036"/>
                  <a:pt x="1471" y="36378"/>
                  <a:pt x="677" y="37155"/>
                </a:cubicBezTo>
                <a:cubicBezTo>
                  <a:pt x="-123" y="37948"/>
                  <a:pt x="-268" y="39284"/>
                  <a:pt x="548" y="40346"/>
                </a:cubicBezTo>
                <a:cubicBezTo>
                  <a:pt x="548" y="40346"/>
                  <a:pt x="8163" y="49802"/>
                  <a:pt x="8807" y="50641"/>
                </a:cubicBezTo>
                <a:cubicBezTo>
                  <a:pt x="9439" y="51468"/>
                  <a:pt x="11162" y="52183"/>
                  <a:pt x="12220" y="51121"/>
                </a:cubicBezTo>
                <a:cubicBezTo>
                  <a:pt x="13289" y="50065"/>
                  <a:pt x="16030" y="47377"/>
                  <a:pt x="16484" y="46902"/>
                </a:cubicBezTo>
                <a:cubicBezTo>
                  <a:pt x="16954" y="46455"/>
                  <a:pt x="16187" y="41073"/>
                  <a:pt x="18644" y="38932"/>
                </a:cubicBezTo>
                <a:close/>
              </a:path>
            </a:pathLst>
          </a:custGeom>
          <a:solidFill>
            <a:srgbClr val="FFFFFF"/>
          </a:solidFill>
          <a:ln>
            <a:noFill/>
          </a:ln>
          <a:effectLst>
            <a:reflection blurRad="0" dir="5400000" dist="9525" endA="0" endPos="30000" fadeDir="5400012" kx="0" rotWithShape="0" algn="bl" stA="51000" stPos="0" sy="-100000" ky="0"/>
          </a:effectLst>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cxnSp>
        <p:nvCxnSpPr>
          <p:cNvPr id="378" name="Shape 378"/>
          <p:cNvCxnSpPr/>
          <p:nvPr/>
        </p:nvCxnSpPr>
        <p:spPr>
          <a:xfrm>
            <a:off x="4408550" y="4796712"/>
            <a:ext cx="255900" cy="0"/>
          </a:xfrm>
          <a:prstGeom prst="straightConnector1">
            <a:avLst/>
          </a:prstGeom>
          <a:noFill/>
          <a:ln cap="flat" cmpd="sng" w="9525">
            <a:solidFill>
              <a:schemeClr val="dk2"/>
            </a:solidFill>
            <a:prstDash val="solid"/>
            <a:round/>
            <a:headEnd len="med" w="med" type="none"/>
            <a:tailEnd len="med" w="med" type="triangle"/>
          </a:ln>
        </p:spPr>
      </p:cxnSp>
      <p:cxnSp>
        <p:nvCxnSpPr>
          <p:cNvPr id="379" name="Shape 379"/>
          <p:cNvCxnSpPr/>
          <p:nvPr/>
        </p:nvCxnSpPr>
        <p:spPr>
          <a:xfrm>
            <a:off x="5339653" y="4796712"/>
            <a:ext cx="255900" cy="0"/>
          </a:xfrm>
          <a:prstGeom prst="straightConnector1">
            <a:avLst/>
          </a:prstGeom>
          <a:noFill/>
          <a:ln cap="flat" cmpd="sng" w="9525">
            <a:solidFill>
              <a:schemeClr val="dk2"/>
            </a:solidFill>
            <a:prstDash val="solid"/>
            <a:round/>
            <a:headEnd len="med" w="med" type="none"/>
            <a:tailEnd len="med" w="med" type="triangle"/>
          </a:ln>
        </p:spPr>
      </p:cxnSp>
      <p:pic>
        <p:nvPicPr>
          <p:cNvPr id="380" name="Shape 380"/>
          <p:cNvPicPr preferRelativeResize="0"/>
          <p:nvPr/>
        </p:nvPicPr>
        <p:blipFill>
          <a:blip r:embed="rId3">
            <a:alphaModFix/>
          </a:blip>
          <a:stretch>
            <a:fillRect/>
          </a:stretch>
        </p:blipFill>
        <p:spPr>
          <a:xfrm>
            <a:off x="3075898" y="4698279"/>
            <a:ext cx="156842" cy="196868"/>
          </a:xfrm>
          <a:prstGeom prst="rect">
            <a:avLst/>
          </a:prstGeom>
          <a:noFill/>
          <a:ln>
            <a:noFill/>
          </a:ln>
        </p:spPr>
      </p:pic>
      <p:pic>
        <p:nvPicPr>
          <p:cNvPr id="381" name="Shape 381"/>
          <p:cNvPicPr preferRelativeResize="0"/>
          <p:nvPr/>
        </p:nvPicPr>
        <p:blipFill>
          <a:blip r:embed="rId4">
            <a:alphaModFix/>
          </a:blip>
          <a:stretch>
            <a:fillRect/>
          </a:stretch>
        </p:blipFill>
        <p:spPr>
          <a:xfrm>
            <a:off x="3971152" y="4675349"/>
            <a:ext cx="199512" cy="201396"/>
          </a:xfrm>
          <a:prstGeom prst="rect">
            <a:avLst/>
          </a:prstGeom>
          <a:noFill/>
          <a:ln>
            <a:noFill/>
          </a:ln>
        </p:spPr>
      </p:pic>
      <p:sp>
        <p:nvSpPr>
          <p:cNvPr id="382" name="Shape 382"/>
          <p:cNvSpPr/>
          <p:nvPr/>
        </p:nvSpPr>
        <p:spPr>
          <a:xfrm>
            <a:off x="5817680" y="4741271"/>
            <a:ext cx="156900" cy="111000"/>
          </a:xfrm>
          <a:custGeom>
            <a:pathLst>
              <a:path extrusionOk="0" h="120000" w="120000">
                <a:moveTo>
                  <a:pt x="48000" y="85716"/>
                </a:moveTo>
                <a:lnTo>
                  <a:pt x="48000" y="34283"/>
                </a:lnTo>
                <a:lnTo>
                  <a:pt x="78000" y="60000"/>
                </a:lnTo>
                <a:cubicBezTo>
                  <a:pt x="78000" y="60000"/>
                  <a:pt x="48000" y="85716"/>
                  <a:pt x="48000" y="85716"/>
                </a:cubicBezTo>
                <a:close/>
                <a:moveTo>
                  <a:pt x="120000" y="17144"/>
                </a:moveTo>
                <a:lnTo>
                  <a:pt x="120000" y="6850"/>
                </a:lnTo>
                <a:cubicBezTo>
                  <a:pt x="120000" y="3061"/>
                  <a:pt x="117855" y="0"/>
                  <a:pt x="115205" y="0"/>
                </a:cubicBezTo>
                <a:lnTo>
                  <a:pt x="4805" y="0"/>
                </a:lnTo>
                <a:cubicBezTo>
                  <a:pt x="2150" y="0"/>
                  <a:pt x="0" y="3061"/>
                  <a:pt x="0" y="6850"/>
                </a:cubicBezTo>
                <a:lnTo>
                  <a:pt x="0" y="17144"/>
                </a:lnTo>
                <a:lnTo>
                  <a:pt x="12000" y="17144"/>
                </a:lnTo>
                <a:lnTo>
                  <a:pt x="12000" y="34283"/>
                </a:lnTo>
                <a:lnTo>
                  <a:pt x="0" y="34283"/>
                </a:lnTo>
                <a:lnTo>
                  <a:pt x="0" y="51427"/>
                </a:lnTo>
                <a:lnTo>
                  <a:pt x="12000" y="51427"/>
                </a:lnTo>
                <a:lnTo>
                  <a:pt x="12000" y="68572"/>
                </a:lnTo>
                <a:lnTo>
                  <a:pt x="0" y="68572"/>
                </a:lnTo>
                <a:lnTo>
                  <a:pt x="0" y="85716"/>
                </a:lnTo>
                <a:lnTo>
                  <a:pt x="12000" y="85716"/>
                </a:lnTo>
                <a:lnTo>
                  <a:pt x="12000" y="102855"/>
                </a:lnTo>
                <a:lnTo>
                  <a:pt x="0" y="102855"/>
                </a:lnTo>
                <a:lnTo>
                  <a:pt x="0" y="113133"/>
                </a:lnTo>
                <a:cubicBezTo>
                  <a:pt x="0" y="116922"/>
                  <a:pt x="2150" y="120000"/>
                  <a:pt x="4805" y="120000"/>
                </a:cubicBezTo>
                <a:lnTo>
                  <a:pt x="115205" y="120000"/>
                </a:lnTo>
                <a:cubicBezTo>
                  <a:pt x="117855" y="120000"/>
                  <a:pt x="120000" y="116922"/>
                  <a:pt x="120000" y="113133"/>
                </a:cubicBezTo>
                <a:lnTo>
                  <a:pt x="120000" y="102855"/>
                </a:lnTo>
                <a:lnTo>
                  <a:pt x="108000" y="102855"/>
                </a:lnTo>
                <a:lnTo>
                  <a:pt x="108000" y="85716"/>
                </a:lnTo>
                <a:lnTo>
                  <a:pt x="120000" y="85716"/>
                </a:lnTo>
                <a:lnTo>
                  <a:pt x="120000" y="68572"/>
                </a:lnTo>
                <a:lnTo>
                  <a:pt x="108000" y="68572"/>
                </a:lnTo>
                <a:lnTo>
                  <a:pt x="108000" y="51427"/>
                </a:lnTo>
                <a:lnTo>
                  <a:pt x="120000" y="51427"/>
                </a:lnTo>
                <a:lnTo>
                  <a:pt x="120000" y="34283"/>
                </a:lnTo>
                <a:lnTo>
                  <a:pt x="108000" y="34283"/>
                </a:lnTo>
                <a:lnTo>
                  <a:pt x="108000" y="17144"/>
                </a:lnTo>
                <a:cubicBezTo>
                  <a:pt x="108000" y="17144"/>
                  <a:pt x="120000" y="17144"/>
                  <a:pt x="120000" y="17144"/>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sp>
        <p:nvSpPr>
          <p:cNvPr id="383" name="Shape 383"/>
          <p:cNvSpPr txBox="1"/>
          <p:nvPr/>
        </p:nvSpPr>
        <p:spPr>
          <a:xfrm>
            <a:off x="326400" y="1267925"/>
            <a:ext cx="26835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US" sz="1800">
                <a:solidFill>
                  <a:schemeClr val="dk1"/>
                </a:solidFill>
              </a:rPr>
              <a:t> Feature Engineering I</a:t>
            </a:r>
            <a:endParaRPr b="1"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Shape 388"/>
          <p:cNvSpPr txBox="1"/>
          <p:nvPr>
            <p:ph idx="1" type="body"/>
          </p:nvPr>
        </p:nvSpPr>
        <p:spPr>
          <a:xfrm>
            <a:off x="593387" y="438150"/>
            <a:ext cx="7957200" cy="457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Comparison between different models</a:t>
            </a:r>
            <a:endParaRPr/>
          </a:p>
        </p:txBody>
      </p:sp>
      <p:pic>
        <p:nvPicPr>
          <p:cNvPr id="389" name="Shape 389"/>
          <p:cNvPicPr preferRelativeResize="0"/>
          <p:nvPr/>
        </p:nvPicPr>
        <p:blipFill>
          <a:blip r:embed="rId3">
            <a:alphaModFix/>
          </a:blip>
          <a:stretch>
            <a:fillRect/>
          </a:stretch>
        </p:blipFill>
        <p:spPr>
          <a:xfrm>
            <a:off x="0" y="1768025"/>
            <a:ext cx="9129843" cy="1751275"/>
          </a:xfrm>
          <a:prstGeom prst="rect">
            <a:avLst/>
          </a:prstGeom>
          <a:noFill/>
          <a:ln>
            <a:noFill/>
          </a:ln>
        </p:spPr>
      </p:pic>
      <p:sp>
        <p:nvSpPr>
          <p:cNvPr id="390" name="Shape 390"/>
          <p:cNvSpPr txBox="1"/>
          <p:nvPr/>
        </p:nvSpPr>
        <p:spPr>
          <a:xfrm>
            <a:off x="2454275" y="3497650"/>
            <a:ext cx="7696500" cy="4038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US" sz="1000">
                <a:solidFill>
                  <a:schemeClr val="dk1"/>
                </a:solidFill>
                <a:latin typeface="Calibri"/>
                <a:ea typeface="Calibri"/>
                <a:cs typeface="Calibri"/>
                <a:sym typeface="Calibri"/>
              </a:rPr>
              <a:t>Figure: Relative speed along street plotted against relative distance along street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pic>
        <p:nvPicPr>
          <p:cNvPr id="395" name="Shape 395"/>
          <p:cNvPicPr preferRelativeResize="0"/>
          <p:nvPr/>
        </p:nvPicPr>
        <p:blipFill>
          <a:blip r:embed="rId3">
            <a:alphaModFix/>
          </a:blip>
          <a:stretch>
            <a:fillRect/>
          </a:stretch>
        </p:blipFill>
        <p:spPr>
          <a:xfrm>
            <a:off x="0" y="1658613"/>
            <a:ext cx="9144001" cy="1826276"/>
          </a:xfrm>
          <a:prstGeom prst="rect">
            <a:avLst/>
          </a:prstGeom>
          <a:noFill/>
          <a:ln>
            <a:noFill/>
          </a:ln>
        </p:spPr>
      </p:pic>
      <p:sp>
        <p:nvSpPr>
          <p:cNvPr id="396" name="Shape 396"/>
          <p:cNvSpPr txBox="1"/>
          <p:nvPr>
            <p:ph idx="1" type="body"/>
          </p:nvPr>
        </p:nvSpPr>
        <p:spPr>
          <a:xfrm>
            <a:off x="593387" y="438150"/>
            <a:ext cx="7957200" cy="457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Comparison between different models</a:t>
            </a:r>
            <a:endParaRPr/>
          </a:p>
        </p:txBody>
      </p:sp>
      <p:sp>
        <p:nvSpPr>
          <p:cNvPr id="397" name="Shape 397"/>
          <p:cNvSpPr txBox="1"/>
          <p:nvPr/>
        </p:nvSpPr>
        <p:spPr>
          <a:xfrm>
            <a:off x="2454275" y="3497650"/>
            <a:ext cx="7696500" cy="4038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US" sz="1000">
                <a:solidFill>
                  <a:schemeClr val="dk1"/>
                </a:solidFill>
                <a:latin typeface="Calibri"/>
                <a:ea typeface="Calibri"/>
                <a:cs typeface="Calibri"/>
                <a:sym typeface="Calibri"/>
              </a:rPr>
              <a:t>Figure: Relative speed along street plotted against relative distance along street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Shape 402"/>
          <p:cNvSpPr txBox="1"/>
          <p:nvPr/>
        </p:nvSpPr>
        <p:spPr>
          <a:xfrm>
            <a:off x="48450" y="4935975"/>
            <a:ext cx="7113900" cy="252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000">
                <a:solidFill>
                  <a:srgbClr val="999999"/>
                </a:solidFill>
                <a:highlight>
                  <a:srgbClr val="FFFFFF"/>
                </a:highlight>
              </a:rPr>
              <a:t>Menard, S. (2018). </a:t>
            </a:r>
            <a:r>
              <a:rPr i="1" lang="en-US" sz="1000">
                <a:solidFill>
                  <a:srgbClr val="999999"/>
                </a:solidFill>
                <a:highlight>
                  <a:srgbClr val="FFFFFF"/>
                </a:highlight>
              </a:rPr>
              <a:t>Applied logistic regression analysis</a:t>
            </a:r>
            <a:r>
              <a:rPr lang="en-US" sz="1000">
                <a:solidFill>
                  <a:srgbClr val="999999"/>
                </a:solidFill>
                <a:highlight>
                  <a:srgbClr val="FFFFFF"/>
                </a:highlight>
              </a:rPr>
              <a:t> (Vol. 106). SAGE publications.</a:t>
            </a:r>
            <a:endParaRPr>
              <a:solidFill>
                <a:srgbClr val="999999"/>
              </a:solidFill>
            </a:endParaRPr>
          </a:p>
        </p:txBody>
      </p:sp>
      <p:sp>
        <p:nvSpPr>
          <p:cNvPr id="403" name="Shape 403"/>
          <p:cNvSpPr txBox="1"/>
          <p:nvPr>
            <p:ph idx="1" type="body"/>
          </p:nvPr>
        </p:nvSpPr>
        <p:spPr>
          <a:xfrm>
            <a:off x="593375" y="291650"/>
            <a:ext cx="7957200" cy="830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Meaningful features are required for the model to work</a:t>
            </a:r>
            <a:endParaRPr/>
          </a:p>
        </p:txBody>
      </p:sp>
      <p:grpSp>
        <p:nvGrpSpPr>
          <p:cNvPr id="404" name="Shape 404"/>
          <p:cNvGrpSpPr/>
          <p:nvPr/>
        </p:nvGrpSpPr>
        <p:grpSpPr>
          <a:xfrm>
            <a:off x="5354821" y="3146294"/>
            <a:ext cx="3152633" cy="491959"/>
            <a:chOff x="5372100" y="2762705"/>
            <a:chExt cx="2825446" cy="391500"/>
          </a:xfrm>
        </p:grpSpPr>
        <p:grpSp>
          <p:nvGrpSpPr>
            <p:cNvPr id="405" name="Shape 405"/>
            <p:cNvGrpSpPr/>
            <p:nvPr/>
          </p:nvGrpSpPr>
          <p:grpSpPr>
            <a:xfrm>
              <a:off x="5372100" y="2762705"/>
              <a:ext cx="2825446" cy="391500"/>
              <a:chOff x="4762500" y="3067505"/>
              <a:chExt cx="2825446" cy="391500"/>
            </a:xfrm>
          </p:grpSpPr>
          <p:sp>
            <p:nvSpPr>
              <p:cNvPr id="406" name="Shape 406"/>
              <p:cNvSpPr/>
              <p:nvPr/>
            </p:nvSpPr>
            <p:spPr>
              <a:xfrm>
                <a:off x="4762500" y="3067505"/>
                <a:ext cx="2815800" cy="391500"/>
              </a:xfrm>
              <a:prstGeom prst="rect">
                <a:avLst/>
              </a:prstGeom>
              <a:solidFill>
                <a:schemeClr val="accent5"/>
              </a:solid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50"/>
                  <a:buFont typeface="Arial"/>
                  <a:buNone/>
                </a:pPr>
                <a:r>
                  <a:t/>
                </a:r>
                <a:endParaRPr b="0" i="0" sz="1200" u="none" cap="none" strike="noStrike">
                  <a:solidFill>
                    <a:srgbClr val="FFFFFF"/>
                  </a:solidFill>
                  <a:latin typeface="Calibri"/>
                  <a:ea typeface="Calibri"/>
                  <a:cs typeface="Calibri"/>
                  <a:sym typeface="Calibri"/>
                </a:endParaRPr>
              </a:p>
            </p:txBody>
          </p:sp>
          <p:sp>
            <p:nvSpPr>
              <p:cNvPr id="407" name="Shape 407"/>
              <p:cNvSpPr txBox="1"/>
              <p:nvPr/>
            </p:nvSpPr>
            <p:spPr>
              <a:xfrm>
                <a:off x="7335946" y="3101397"/>
                <a:ext cx="252000" cy="3276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chemeClr val="lt1"/>
                  </a:buClr>
                  <a:buSzPts val="500"/>
                  <a:buFont typeface="Lato"/>
                  <a:buNone/>
                </a:pPr>
                <a:r>
                  <a:rPr b="1" i="0" lang="en-US" sz="2000" u="none" cap="none" strike="noStrike">
                    <a:solidFill>
                      <a:srgbClr val="FFFFFF"/>
                    </a:solidFill>
                    <a:latin typeface="Lato"/>
                    <a:ea typeface="Lato"/>
                    <a:cs typeface="Lato"/>
                    <a:sym typeface="Lato"/>
                  </a:rPr>
                  <a:t>4</a:t>
                </a:r>
                <a:endParaRPr>
                  <a:solidFill>
                    <a:srgbClr val="FFFFFF"/>
                  </a:solidFill>
                </a:endParaRPr>
              </a:p>
            </p:txBody>
          </p:sp>
        </p:grpSp>
        <p:sp>
          <p:nvSpPr>
            <p:cNvPr id="408" name="Shape 408"/>
            <p:cNvSpPr txBox="1"/>
            <p:nvPr/>
          </p:nvSpPr>
          <p:spPr>
            <a:xfrm>
              <a:off x="6383675" y="2792700"/>
              <a:ext cx="1584600" cy="33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200">
                  <a:solidFill>
                    <a:schemeClr val="lt1"/>
                  </a:solidFill>
                  <a:latin typeface="Lato"/>
                  <a:ea typeface="Lato"/>
                  <a:cs typeface="Lato"/>
                  <a:sym typeface="Lato"/>
                </a:rPr>
                <a:t>Brake / No Brake</a:t>
              </a:r>
              <a:endParaRPr sz="1200">
                <a:solidFill>
                  <a:srgbClr val="FFFFFF"/>
                </a:solidFill>
                <a:latin typeface="Calibri"/>
                <a:ea typeface="Calibri"/>
                <a:cs typeface="Calibri"/>
                <a:sym typeface="Calibri"/>
              </a:endParaRPr>
            </a:p>
            <a:p>
              <a:pPr indent="0" lvl="0" marL="0" rtl="0">
                <a:spcBef>
                  <a:spcPts val="0"/>
                </a:spcBef>
                <a:spcAft>
                  <a:spcPts val="0"/>
                </a:spcAft>
                <a:buNone/>
              </a:pPr>
              <a:r>
                <a:t/>
              </a:r>
              <a:endParaRPr/>
            </a:p>
          </p:txBody>
        </p:sp>
      </p:grpSp>
      <p:grpSp>
        <p:nvGrpSpPr>
          <p:cNvPr id="409" name="Shape 409"/>
          <p:cNvGrpSpPr/>
          <p:nvPr/>
        </p:nvGrpSpPr>
        <p:grpSpPr>
          <a:xfrm>
            <a:off x="287162" y="2386933"/>
            <a:ext cx="5389940" cy="2076783"/>
            <a:chOff x="4144142" y="1884248"/>
            <a:chExt cx="4830561" cy="1652700"/>
          </a:xfrm>
        </p:grpSpPr>
        <p:grpSp>
          <p:nvGrpSpPr>
            <p:cNvPr id="410" name="Shape 410"/>
            <p:cNvGrpSpPr/>
            <p:nvPr/>
          </p:nvGrpSpPr>
          <p:grpSpPr>
            <a:xfrm flipH="1">
              <a:off x="4144142" y="2030941"/>
              <a:ext cx="4830561" cy="1173125"/>
              <a:chOff x="3700292" y="1896116"/>
              <a:chExt cx="4830561" cy="1173125"/>
            </a:xfrm>
          </p:grpSpPr>
          <p:sp>
            <p:nvSpPr>
              <p:cNvPr id="411" name="Shape 411"/>
              <p:cNvSpPr/>
              <p:nvPr/>
            </p:nvSpPr>
            <p:spPr>
              <a:xfrm>
                <a:off x="4648201" y="1897864"/>
                <a:ext cx="3692100" cy="3915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412" name="Shape 412"/>
              <p:cNvSpPr/>
              <p:nvPr/>
            </p:nvSpPr>
            <p:spPr>
              <a:xfrm>
                <a:off x="4648201" y="2287527"/>
                <a:ext cx="3501600" cy="3915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413" name="Shape 413"/>
              <p:cNvSpPr/>
              <p:nvPr/>
            </p:nvSpPr>
            <p:spPr>
              <a:xfrm>
                <a:off x="4648195" y="2678400"/>
                <a:ext cx="3196800" cy="390600"/>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414" name="Shape 414"/>
              <p:cNvSpPr/>
              <p:nvPr/>
            </p:nvSpPr>
            <p:spPr>
              <a:xfrm>
                <a:off x="8140253" y="1896116"/>
                <a:ext cx="390600" cy="390600"/>
              </a:xfrm>
              <a:prstGeom prst="ellipse">
                <a:avLst/>
              </a:prstGeom>
              <a:solidFill>
                <a:schemeClr val="accent2"/>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415" name="Shape 415"/>
              <p:cNvSpPr/>
              <p:nvPr/>
            </p:nvSpPr>
            <p:spPr>
              <a:xfrm>
                <a:off x="7925632" y="2288541"/>
                <a:ext cx="390600" cy="390600"/>
              </a:xfrm>
              <a:prstGeom prst="ellipse">
                <a:avLst/>
              </a:prstGeom>
              <a:solidFill>
                <a:schemeClr val="accent3"/>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416" name="Shape 416"/>
              <p:cNvSpPr/>
              <p:nvPr/>
            </p:nvSpPr>
            <p:spPr>
              <a:xfrm>
                <a:off x="7618667" y="2678641"/>
                <a:ext cx="390600" cy="390600"/>
              </a:xfrm>
              <a:prstGeom prst="ellipse">
                <a:avLst/>
              </a:prstGeom>
              <a:solidFill>
                <a:schemeClr val="accent4"/>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417" name="Shape 417"/>
              <p:cNvSpPr txBox="1"/>
              <p:nvPr/>
            </p:nvSpPr>
            <p:spPr>
              <a:xfrm>
                <a:off x="8214124" y="1931408"/>
                <a:ext cx="252000" cy="327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500"/>
                  <a:buFont typeface="Lato"/>
                  <a:buNone/>
                </a:pPr>
                <a:r>
                  <a:rPr b="1" i="0" lang="en-US" sz="2000" u="none" cap="none" strike="noStrike">
                    <a:solidFill>
                      <a:schemeClr val="lt1"/>
                    </a:solidFill>
                    <a:latin typeface="Lato"/>
                    <a:ea typeface="Lato"/>
                    <a:cs typeface="Lato"/>
                    <a:sym typeface="Lato"/>
                  </a:rPr>
                  <a:t>1</a:t>
                </a:r>
                <a:endParaRPr/>
              </a:p>
            </p:txBody>
          </p:sp>
          <p:sp>
            <p:nvSpPr>
              <p:cNvPr id="418" name="Shape 418"/>
              <p:cNvSpPr txBox="1"/>
              <p:nvPr/>
            </p:nvSpPr>
            <p:spPr>
              <a:xfrm>
                <a:off x="7985396" y="2326697"/>
                <a:ext cx="252000" cy="327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500"/>
                  <a:buFont typeface="Lato"/>
                  <a:buNone/>
                </a:pPr>
                <a:r>
                  <a:rPr b="1" i="0" lang="en-US" sz="2000" u="none" cap="none" strike="noStrike">
                    <a:solidFill>
                      <a:schemeClr val="lt1"/>
                    </a:solidFill>
                    <a:latin typeface="Lato"/>
                    <a:ea typeface="Lato"/>
                    <a:cs typeface="Lato"/>
                    <a:sym typeface="Lato"/>
                  </a:rPr>
                  <a:t>2</a:t>
                </a:r>
                <a:endParaRPr/>
              </a:p>
            </p:txBody>
          </p:sp>
          <p:sp>
            <p:nvSpPr>
              <p:cNvPr id="419" name="Shape 419"/>
              <p:cNvSpPr txBox="1"/>
              <p:nvPr/>
            </p:nvSpPr>
            <p:spPr>
              <a:xfrm>
                <a:off x="7680435" y="2710872"/>
                <a:ext cx="252000" cy="327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500"/>
                  <a:buFont typeface="Lato"/>
                  <a:buNone/>
                </a:pPr>
                <a:r>
                  <a:rPr b="1" i="0" lang="en-US" sz="2000" u="none" cap="none" strike="noStrike">
                    <a:solidFill>
                      <a:schemeClr val="lt1"/>
                    </a:solidFill>
                    <a:latin typeface="Lato"/>
                    <a:ea typeface="Lato"/>
                    <a:cs typeface="Lato"/>
                    <a:sym typeface="Lato"/>
                  </a:rPr>
                  <a:t>3</a:t>
                </a:r>
                <a:endParaRPr/>
              </a:p>
            </p:txBody>
          </p:sp>
          <p:sp>
            <p:nvSpPr>
              <p:cNvPr id="420" name="Shape 420"/>
              <p:cNvSpPr txBox="1"/>
              <p:nvPr/>
            </p:nvSpPr>
            <p:spPr>
              <a:xfrm>
                <a:off x="5380366" y="2018106"/>
                <a:ext cx="2628900" cy="128100"/>
              </a:xfrm>
              <a:prstGeom prst="rect">
                <a:avLst/>
              </a:prstGeom>
              <a:noFill/>
              <a:ln>
                <a:noFill/>
              </a:ln>
            </p:spPr>
            <p:txBody>
              <a:bodyPr anchorCtr="0" anchor="t" bIns="0" lIns="0" spcFirstLastPara="1" rIns="0" wrap="square" tIns="0">
                <a:noAutofit/>
              </a:bodyPr>
              <a:lstStyle/>
              <a:p>
                <a:pPr indent="0" lvl="0" marL="0" marR="0" rtl="0" algn="l">
                  <a:lnSpc>
                    <a:spcPct val="117647"/>
                  </a:lnSpc>
                  <a:spcBef>
                    <a:spcPts val="0"/>
                  </a:spcBef>
                  <a:spcAft>
                    <a:spcPts val="0"/>
                  </a:spcAft>
                  <a:buClr>
                    <a:schemeClr val="lt1"/>
                  </a:buClr>
                  <a:buSzPts val="213"/>
                  <a:buFont typeface="Lato"/>
                  <a:buNone/>
                </a:pPr>
                <a:r>
                  <a:rPr b="1" lang="en-US" sz="1000">
                    <a:solidFill>
                      <a:schemeClr val="lt1"/>
                    </a:solidFill>
                    <a:latin typeface="Lato"/>
                    <a:ea typeface="Lato"/>
                    <a:cs typeface="Lato"/>
                    <a:sym typeface="Lato"/>
                  </a:rPr>
                  <a:t>Angle between Car &amp; Pedestrian</a:t>
                </a:r>
                <a:endParaRPr b="1" sz="1000"/>
              </a:p>
            </p:txBody>
          </p:sp>
          <p:sp>
            <p:nvSpPr>
              <p:cNvPr id="421" name="Shape 421"/>
              <p:cNvSpPr txBox="1"/>
              <p:nvPr/>
            </p:nvSpPr>
            <p:spPr>
              <a:xfrm>
                <a:off x="3700292" y="2431473"/>
                <a:ext cx="1371600" cy="216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2"/>
                  </a:buClr>
                  <a:buSzPts val="275"/>
                  <a:buFont typeface="Lato"/>
                  <a:buNone/>
                </a:pPr>
                <a:r>
                  <a:rPr b="1" i="0" lang="en-US" sz="1100" u="none" cap="none" strike="noStrike">
                    <a:solidFill>
                      <a:schemeClr val="dk2"/>
                    </a:solidFill>
                    <a:latin typeface="Lato"/>
                    <a:ea typeface="Lato"/>
                    <a:cs typeface="Lato"/>
                    <a:sym typeface="Lato"/>
                  </a:rPr>
                  <a:t>Research</a:t>
                </a:r>
                <a:endParaRPr/>
              </a:p>
            </p:txBody>
          </p:sp>
          <p:sp>
            <p:nvSpPr>
              <p:cNvPr id="422" name="Shape 422"/>
              <p:cNvSpPr txBox="1"/>
              <p:nvPr/>
            </p:nvSpPr>
            <p:spPr>
              <a:xfrm>
                <a:off x="5453094" y="2436081"/>
                <a:ext cx="2391900" cy="128100"/>
              </a:xfrm>
              <a:prstGeom prst="rect">
                <a:avLst/>
              </a:prstGeom>
              <a:noFill/>
              <a:ln>
                <a:noFill/>
              </a:ln>
            </p:spPr>
            <p:txBody>
              <a:bodyPr anchorCtr="0" anchor="t" bIns="0" lIns="0" spcFirstLastPara="1" rIns="0" wrap="square" tIns="0">
                <a:noAutofit/>
              </a:bodyPr>
              <a:lstStyle/>
              <a:p>
                <a:pPr indent="0" lvl="0" marL="0" marR="0" rtl="0" algn="l">
                  <a:lnSpc>
                    <a:spcPct val="117647"/>
                  </a:lnSpc>
                  <a:spcBef>
                    <a:spcPts val="0"/>
                  </a:spcBef>
                  <a:spcAft>
                    <a:spcPts val="0"/>
                  </a:spcAft>
                  <a:buClr>
                    <a:schemeClr val="lt1"/>
                  </a:buClr>
                  <a:buSzPts val="213"/>
                  <a:buFont typeface="Lato"/>
                  <a:buNone/>
                </a:pPr>
                <a:r>
                  <a:rPr b="1" lang="en-US" sz="1000">
                    <a:solidFill>
                      <a:schemeClr val="lt1"/>
                    </a:solidFill>
                    <a:latin typeface="Lato"/>
                    <a:ea typeface="Lato"/>
                    <a:cs typeface="Lato"/>
                    <a:sym typeface="Lato"/>
                  </a:rPr>
                  <a:t>Derivative of Angle</a:t>
                </a:r>
                <a:endParaRPr b="1" sz="1000"/>
              </a:p>
            </p:txBody>
          </p:sp>
          <p:sp>
            <p:nvSpPr>
              <p:cNvPr id="423" name="Shape 423"/>
              <p:cNvSpPr txBox="1"/>
              <p:nvPr/>
            </p:nvSpPr>
            <p:spPr>
              <a:xfrm>
                <a:off x="5494128" y="2809299"/>
                <a:ext cx="2087100" cy="216600"/>
              </a:xfrm>
              <a:prstGeom prst="rect">
                <a:avLst/>
              </a:prstGeom>
              <a:noFill/>
              <a:ln>
                <a:noFill/>
              </a:ln>
            </p:spPr>
            <p:txBody>
              <a:bodyPr anchorCtr="0" anchor="t" bIns="0" lIns="0" spcFirstLastPara="1" rIns="0" wrap="square" tIns="0">
                <a:noAutofit/>
              </a:bodyPr>
              <a:lstStyle/>
              <a:p>
                <a:pPr indent="0" lvl="0" marL="0" marR="0" rtl="0" algn="l">
                  <a:lnSpc>
                    <a:spcPct val="117647"/>
                  </a:lnSpc>
                  <a:spcBef>
                    <a:spcPts val="0"/>
                  </a:spcBef>
                  <a:spcAft>
                    <a:spcPts val="0"/>
                  </a:spcAft>
                  <a:buClr>
                    <a:schemeClr val="lt1"/>
                  </a:buClr>
                  <a:buSzPts val="213"/>
                  <a:buFont typeface="Lato"/>
                  <a:buNone/>
                </a:pPr>
                <a:r>
                  <a:rPr b="1" lang="en-US" sz="1000">
                    <a:solidFill>
                      <a:schemeClr val="lt1"/>
                    </a:solidFill>
                    <a:latin typeface="Lato"/>
                    <a:ea typeface="Lato"/>
                    <a:cs typeface="Lato"/>
                    <a:sym typeface="Lato"/>
                  </a:rPr>
                  <a:t>Relative Distance</a:t>
                </a:r>
                <a:endParaRPr b="1" sz="1000"/>
              </a:p>
            </p:txBody>
          </p:sp>
        </p:grpSp>
        <p:sp>
          <p:nvSpPr>
            <p:cNvPr id="424" name="Shape 424"/>
            <p:cNvSpPr/>
            <p:nvPr/>
          </p:nvSpPr>
          <p:spPr>
            <a:xfrm>
              <a:off x="7046725" y="1884248"/>
              <a:ext cx="1800300" cy="1652700"/>
            </a:xfrm>
            <a:custGeom>
              <a:pathLst>
                <a:path extrusionOk="0" h="120000" w="120000">
                  <a:moveTo>
                    <a:pt x="102459" y="102459"/>
                  </a:moveTo>
                  <a:lnTo>
                    <a:pt x="104580" y="100231"/>
                  </a:lnTo>
                  <a:lnTo>
                    <a:pt x="106565" y="97915"/>
                  </a:lnTo>
                  <a:lnTo>
                    <a:pt x="108423" y="95511"/>
                  </a:lnTo>
                  <a:lnTo>
                    <a:pt x="110134" y="93058"/>
                  </a:lnTo>
                  <a:lnTo>
                    <a:pt x="111708" y="90527"/>
                  </a:lnTo>
                  <a:lnTo>
                    <a:pt x="113145" y="87938"/>
                  </a:lnTo>
                  <a:lnTo>
                    <a:pt x="114446" y="85299"/>
                  </a:lnTo>
                  <a:lnTo>
                    <a:pt x="115609" y="82612"/>
                  </a:lnTo>
                  <a:lnTo>
                    <a:pt x="116646" y="79876"/>
                  </a:lnTo>
                  <a:lnTo>
                    <a:pt x="117536" y="77100"/>
                  </a:lnTo>
                  <a:lnTo>
                    <a:pt x="118279" y="74306"/>
                  </a:lnTo>
                  <a:lnTo>
                    <a:pt x="118895" y="71482"/>
                  </a:lnTo>
                  <a:lnTo>
                    <a:pt x="119384" y="68628"/>
                  </a:lnTo>
                  <a:lnTo>
                    <a:pt x="119716" y="65765"/>
                  </a:lnTo>
                  <a:lnTo>
                    <a:pt x="119931" y="62882"/>
                  </a:lnTo>
                  <a:lnTo>
                    <a:pt x="120000" y="60000"/>
                  </a:lnTo>
                  <a:lnTo>
                    <a:pt x="119931" y="57117"/>
                  </a:lnTo>
                  <a:lnTo>
                    <a:pt x="119716" y="54234"/>
                  </a:lnTo>
                  <a:lnTo>
                    <a:pt x="119384" y="51371"/>
                  </a:lnTo>
                  <a:lnTo>
                    <a:pt x="118895" y="48517"/>
                  </a:lnTo>
                  <a:lnTo>
                    <a:pt x="118279" y="45684"/>
                  </a:lnTo>
                  <a:lnTo>
                    <a:pt x="117536" y="42879"/>
                  </a:lnTo>
                  <a:lnTo>
                    <a:pt x="116646" y="40114"/>
                  </a:lnTo>
                  <a:lnTo>
                    <a:pt x="115609" y="37387"/>
                  </a:lnTo>
                  <a:lnTo>
                    <a:pt x="114446" y="34690"/>
                  </a:lnTo>
                  <a:lnTo>
                    <a:pt x="113145" y="32061"/>
                  </a:lnTo>
                  <a:lnTo>
                    <a:pt x="111708" y="29472"/>
                  </a:lnTo>
                  <a:lnTo>
                    <a:pt x="110134" y="26941"/>
                  </a:lnTo>
                  <a:lnTo>
                    <a:pt x="108423" y="24478"/>
                  </a:lnTo>
                  <a:lnTo>
                    <a:pt x="106565" y="22084"/>
                  </a:lnTo>
                  <a:lnTo>
                    <a:pt x="104580" y="19768"/>
                  </a:lnTo>
                  <a:lnTo>
                    <a:pt x="102459" y="17540"/>
                  </a:lnTo>
                  <a:lnTo>
                    <a:pt x="100229" y="15420"/>
                  </a:lnTo>
                  <a:lnTo>
                    <a:pt x="97912" y="13426"/>
                  </a:lnTo>
                  <a:lnTo>
                    <a:pt x="95507" y="11579"/>
                  </a:lnTo>
                  <a:lnTo>
                    <a:pt x="93053" y="9869"/>
                  </a:lnTo>
                  <a:lnTo>
                    <a:pt x="90530" y="8296"/>
                  </a:lnTo>
                  <a:lnTo>
                    <a:pt x="87939" y="6850"/>
                  </a:lnTo>
                  <a:lnTo>
                    <a:pt x="85299" y="5540"/>
                  </a:lnTo>
                  <a:lnTo>
                    <a:pt x="82610" y="4377"/>
                  </a:lnTo>
                  <a:lnTo>
                    <a:pt x="79872" y="3351"/>
                  </a:lnTo>
                  <a:lnTo>
                    <a:pt x="77105" y="2462"/>
                  </a:lnTo>
                  <a:lnTo>
                    <a:pt x="74299" y="1719"/>
                  </a:lnTo>
                  <a:lnTo>
                    <a:pt x="71483" y="1094"/>
                  </a:lnTo>
                  <a:lnTo>
                    <a:pt x="68628" y="615"/>
                  </a:lnTo>
                  <a:lnTo>
                    <a:pt x="65763" y="263"/>
                  </a:lnTo>
                  <a:lnTo>
                    <a:pt x="62889" y="68"/>
                  </a:lnTo>
                  <a:lnTo>
                    <a:pt x="59995" y="0"/>
                  </a:lnTo>
                  <a:lnTo>
                    <a:pt x="57110" y="68"/>
                  </a:lnTo>
                  <a:lnTo>
                    <a:pt x="54236" y="263"/>
                  </a:lnTo>
                  <a:lnTo>
                    <a:pt x="51371" y="615"/>
                  </a:lnTo>
                  <a:lnTo>
                    <a:pt x="48516" y="1094"/>
                  </a:lnTo>
                  <a:lnTo>
                    <a:pt x="45680" y="1719"/>
                  </a:lnTo>
                  <a:lnTo>
                    <a:pt x="42884" y="2462"/>
                  </a:lnTo>
                  <a:lnTo>
                    <a:pt x="40117" y="3351"/>
                  </a:lnTo>
                  <a:lnTo>
                    <a:pt x="37389" y="4377"/>
                  </a:lnTo>
                  <a:lnTo>
                    <a:pt x="34690" y="5540"/>
                  </a:lnTo>
                  <a:lnTo>
                    <a:pt x="32060" y="6850"/>
                  </a:lnTo>
                  <a:lnTo>
                    <a:pt x="29469" y="8296"/>
                  </a:lnTo>
                  <a:lnTo>
                    <a:pt x="26937" y="9869"/>
                  </a:lnTo>
                  <a:lnTo>
                    <a:pt x="24473" y="11579"/>
                  </a:lnTo>
                  <a:lnTo>
                    <a:pt x="22087" y="13426"/>
                  </a:lnTo>
                  <a:lnTo>
                    <a:pt x="19770" y="15420"/>
                  </a:lnTo>
                  <a:lnTo>
                    <a:pt x="17540" y="17540"/>
                  </a:lnTo>
                  <a:lnTo>
                    <a:pt x="15419" y="19768"/>
                  </a:lnTo>
                  <a:lnTo>
                    <a:pt x="13434" y="22084"/>
                  </a:lnTo>
                  <a:lnTo>
                    <a:pt x="11576" y="24478"/>
                  </a:lnTo>
                  <a:lnTo>
                    <a:pt x="9865" y="26941"/>
                  </a:lnTo>
                  <a:lnTo>
                    <a:pt x="8291" y="29472"/>
                  </a:lnTo>
                  <a:lnTo>
                    <a:pt x="6854" y="32061"/>
                  </a:lnTo>
                  <a:lnTo>
                    <a:pt x="5543" y="34690"/>
                  </a:lnTo>
                  <a:lnTo>
                    <a:pt x="4380" y="37387"/>
                  </a:lnTo>
                  <a:lnTo>
                    <a:pt x="3353" y="40114"/>
                  </a:lnTo>
                  <a:lnTo>
                    <a:pt x="2463" y="42879"/>
                  </a:lnTo>
                  <a:lnTo>
                    <a:pt x="1711" y="45684"/>
                  </a:lnTo>
                  <a:lnTo>
                    <a:pt x="1095" y="48517"/>
                  </a:lnTo>
                  <a:lnTo>
                    <a:pt x="615" y="51371"/>
                  </a:lnTo>
                  <a:lnTo>
                    <a:pt x="263" y="54234"/>
                  </a:lnTo>
                  <a:lnTo>
                    <a:pt x="68" y="57117"/>
                  </a:lnTo>
                  <a:lnTo>
                    <a:pt x="0" y="60000"/>
                  </a:lnTo>
                  <a:lnTo>
                    <a:pt x="68" y="62882"/>
                  </a:lnTo>
                  <a:lnTo>
                    <a:pt x="263" y="65765"/>
                  </a:lnTo>
                  <a:lnTo>
                    <a:pt x="615" y="68628"/>
                  </a:lnTo>
                  <a:lnTo>
                    <a:pt x="1095" y="71482"/>
                  </a:lnTo>
                  <a:lnTo>
                    <a:pt x="1711" y="74306"/>
                  </a:lnTo>
                  <a:lnTo>
                    <a:pt x="2463" y="77100"/>
                  </a:lnTo>
                  <a:lnTo>
                    <a:pt x="3353" y="79876"/>
                  </a:lnTo>
                  <a:lnTo>
                    <a:pt x="4380" y="82612"/>
                  </a:lnTo>
                  <a:lnTo>
                    <a:pt x="5543" y="85299"/>
                  </a:lnTo>
                  <a:lnTo>
                    <a:pt x="6854" y="87938"/>
                  </a:lnTo>
                  <a:lnTo>
                    <a:pt x="8291" y="90527"/>
                  </a:lnTo>
                  <a:lnTo>
                    <a:pt x="9865" y="93058"/>
                  </a:lnTo>
                  <a:lnTo>
                    <a:pt x="11576" y="95511"/>
                  </a:lnTo>
                  <a:lnTo>
                    <a:pt x="13434" y="97915"/>
                  </a:lnTo>
                  <a:lnTo>
                    <a:pt x="15419" y="100231"/>
                  </a:lnTo>
                  <a:lnTo>
                    <a:pt x="17540" y="102459"/>
                  </a:lnTo>
                  <a:lnTo>
                    <a:pt x="19770" y="104579"/>
                  </a:lnTo>
                  <a:lnTo>
                    <a:pt x="22087" y="106573"/>
                  </a:lnTo>
                  <a:lnTo>
                    <a:pt x="24473" y="108420"/>
                  </a:lnTo>
                  <a:lnTo>
                    <a:pt x="26937" y="110130"/>
                  </a:lnTo>
                  <a:lnTo>
                    <a:pt x="29469" y="111703"/>
                  </a:lnTo>
                  <a:lnTo>
                    <a:pt x="32060" y="113149"/>
                  </a:lnTo>
                  <a:lnTo>
                    <a:pt x="34690" y="114449"/>
                  </a:lnTo>
                  <a:lnTo>
                    <a:pt x="37389" y="115612"/>
                  </a:lnTo>
                  <a:lnTo>
                    <a:pt x="40117" y="116648"/>
                  </a:lnTo>
                  <a:lnTo>
                    <a:pt x="42884" y="117537"/>
                  </a:lnTo>
                  <a:lnTo>
                    <a:pt x="45680" y="118280"/>
                  </a:lnTo>
                  <a:lnTo>
                    <a:pt x="48516" y="118895"/>
                  </a:lnTo>
                  <a:lnTo>
                    <a:pt x="51371" y="119384"/>
                  </a:lnTo>
                  <a:lnTo>
                    <a:pt x="54236" y="119716"/>
                  </a:lnTo>
                  <a:lnTo>
                    <a:pt x="57110" y="119931"/>
                  </a:lnTo>
                  <a:lnTo>
                    <a:pt x="59995" y="120000"/>
                  </a:lnTo>
                  <a:lnTo>
                    <a:pt x="62889" y="119931"/>
                  </a:lnTo>
                  <a:lnTo>
                    <a:pt x="65763" y="119716"/>
                  </a:lnTo>
                  <a:lnTo>
                    <a:pt x="68628" y="119384"/>
                  </a:lnTo>
                  <a:lnTo>
                    <a:pt x="71483" y="118895"/>
                  </a:lnTo>
                  <a:lnTo>
                    <a:pt x="74299" y="118280"/>
                  </a:lnTo>
                  <a:lnTo>
                    <a:pt x="77105" y="117537"/>
                  </a:lnTo>
                  <a:lnTo>
                    <a:pt x="79872" y="116648"/>
                  </a:lnTo>
                  <a:lnTo>
                    <a:pt x="82610" y="115612"/>
                  </a:lnTo>
                  <a:lnTo>
                    <a:pt x="85299" y="114449"/>
                  </a:lnTo>
                  <a:lnTo>
                    <a:pt x="87939" y="113149"/>
                  </a:lnTo>
                  <a:lnTo>
                    <a:pt x="90530" y="111703"/>
                  </a:lnTo>
                  <a:lnTo>
                    <a:pt x="93053" y="110130"/>
                  </a:lnTo>
                  <a:lnTo>
                    <a:pt x="95507" y="108420"/>
                  </a:lnTo>
                  <a:lnTo>
                    <a:pt x="97912" y="106573"/>
                  </a:lnTo>
                  <a:lnTo>
                    <a:pt x="100229" y="104579"/>
                  </a:lnTo>
                  <a:lnTo>
                    <a:pt x="102459" y="102459"/>
                  </a:lnTo>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425" name="Shape 425"/>
            <p:cNvSpPr/>
            <p:nvPr/>
          </p:nvSpPr>
          <p:spPr>
            <a:xfrm>
              <a:off x="7218325" y="2030950"/>
              <a:ext cx="1457100" cy="1359300"/>
            </a:xfrm>
            <a:custGeom>
              <a:pathLst>
                <a:path extrusionOk="0" h="120000" w="120000">
                  <a:moveTo>
                    <a:pt x="102461" y="102461"/>
                  </a:moveTo>
                  <a:lnTo>
                    <a:pt x="104584" y="100224"/>
                  </a:lnTo>
                  <a:lnTo>
                    <a:pt x="106580" y="97907"/>
                  </a:lnTo>
                  <a:lnTo>
                    <a:pt x="108426" y="95520"/>
                  </a:lnTo>
                  <a:lnTo>
                    <a:pt x="110134" y="93052"/>
                  </a:lnTo>
                  <a:lnTo>
                    <a:pt x="111715" y="90527"/>
                  </a:lnTo>
                  <a:lnTo>
                    <a:pt x="113157" y="87944"/>
                  </a:lnTo>
                  <a:lnTo>
                    <a:pt x="114450" y="85304"/>
                  </a:lnTo>
                  <a:lnTo>
                    <a:pt x="115626" y="82605"/>
                  </a:lnTo>
                  <a:lnTo>
                    <a:pt x="116642" y="79873"/>
                  </a:lnTo>
                  <a:lnTo>
                    <a:pt x="117530" y="77105"/>
                  </a:lnTo>
                  <a:lnTo>
                    <a:pt x="118292" y="74315"/>
                  </a:lnTo>
                  <a:lnTo>
                    <a:pt x="118903" y="71478"/>
                  </a:lnTo>
                  <a:lnTo>
                    <a:pt x="119388" y="68630"/>
                  </a:lnTo>
                  <a:lnTo>
                    <a:pt x="119723" y="65771"/>
                  </a:lnTo>
                  <a:lnTo>
                    <a:pt x="119942" y="62888"/>
                  </a:lnTo>
                  <a:lnTo>
                    <a:pt x="120000" y="60005"/>
                  </a:lnTo>
                  <a:lnTo>
                    <a:pt x="119942" y="57123"/>
                  </a:lnTo>
                  <a:lnTo>
                    <a:pt x="119723" y="54240"/>
                  </a:lnTo>
                  <a:lnTo>
                    <a:pt x="119388" y="51369"/>
                  </a:lnTo>
                  <a:lnTo>
                    <a:pt x="118903" y="48532"/>
                  </a:lnTo>
                  <a:lnTo>
                    <a:pt x="118292" y="45696"/>
                  </a:lnTo>
                  <a:lnTo>
                    <a:pt x="117530" y="42894"/>
                  </a:lnTo>
                  <a:lnTo>
                    <a:pt x="116642" y="40115"/>
                  </a:lnTo>
                  <a:lnTo>
                    <a:pt x="115626" y="37394"/>
                  </a:lnTo>
                  <a:lnTo>
                    <a:pt x="114450" y="34707"/>
                  </a:lnTo>
                  <a:lnTo>
                    <a:pt x="113157" y="32066"/>
                  </a:lnTo>
                  <a:lnTo>
                    <a:pt x="111715" y="29484"/>
                  </a:lnTo>
                  <a:lnTo>
                    <a:pt x="110134" y="26947"/>
                  </a:lnTo>
                  <a:lnTo>
                    <a:pt x="108426" y="24491"/>
                  </a:lnTo>
                  <a:lnTo>
                    <a:pt x="106580" y="22092"/>
                  </a:lnTo>
                  <a:lnTo>
                    <a:pt x="104584" y="19786"/>
                  </a:lnTo>
                  <a:lnTo>
                    <a:pt x="102461" y="17538"/>
                  </a:lnTo>
                  <a:lnTo>
                    <a:pt x="100223" y="15416"/>
                  </a:lnTo>
                  <a:lnTo>
                    <a:pt x="97903" y="13433"/>
                  </a:lnTo>
                  <a:lnTo>
                    <a:pt x="95526" y="11588"/>
                  </a:lnTo>
                  <a:lnTo>
                    <a:pt x="93057" y="9870"/>
                  </a:lnTo>
                  <a:lnTo>
                    <a:pt x="90530" y="8302"/>
                  </a:lnTo>
                  <a:lnTo>
                    <a:pt x="87946" y="6860"/>
                  </a:lnTo>
                  <a:lnTo>
                    <a:pt x="85303" y="5557"/>
                  </a:lnTo>
                  <a:lnTo>
                    <a:pt x="82615" y="4393"/>
                  </a:lnTo>
                  <a:lnTo>
                    <a:pt x="79880" y="3366"/>
                  </a:lnTo>
                  <a:lnTo>
                    <a:pt x="77111" y="2467"/>
                  </a:lnTo>
                  <a:lnTo>
                    <a:pt x="74319" y="1718"/>
                  </a:lnTo>
                  <a:lnTo>
                    <a:pt x="71480" y="1095"/>
                  </a:lnTo>
                  <a:lnTo>
                    <a:pt x="68630" y="622"/>
                  </a:lnTo>
                  <a:lnTo>
                    <a:pt x="65769" y="276"/>
                  </a:lnTo>
                  <a:lnTo>
                    <a:pt x="62884" y="80"/>
                  </a:lnTo>
                  <a:lnTo>
                    <a:pt x="60000" y="0"/>
                  </a:lnTo>
                  <a:lnTo>
                    <a:pt x="57126" y="80"/>
                  </a:lnTo>
                  <a:lnTo>
                    <a:pt x="54242" y="276"/>
                  </a:lnTo>
                  <a:lnTo>
                    <a:pt x="51369" y="622"/>
                  </a:lnTo>
                  <a:lnTo>
                    <a:pt x="48530" y="1095"/>
                  </a:lnTo>
                  <a:lnTo>
                    <a:pt x="45692" y="1718"/>
                  </a:lnTo>
                  <a:lnTo>
                    <a:pt x="42888" y="2467"/>
                  </a:lnTo>
                  <a:lnTo>
                    <a:pt x="40119" y="3366"/>
                  </a:lnTo>
                  <a:lnTo>
                    <a:pt x="37384" y="4393"/>
                  </a:lnTo>
                  <a:lnTo>
                    <a:pt x="34707" y="5557"/>
                  </a:lnTo>
                  <a:lnTo>
                    <a:pt x="32053" y="6860"/>
                  </a:lnTo>
                  <a:lnTo>
                    <a:pt x="29480" y="8302"/>
                  </a:lnTo>
                  <a:lnTo>
                    <a:pt x="26942" y="9870"/>
                  </a:lnTo>
                  <a:lnTo>
                    <a:pt x="24484" y="11588"/>
                  </a:lnTo>
                  <a:lnTo>
                    <a:pt x="22096" y="13433"/>
                  </a:lnTo>
                  <a:lnTo>
                    <a:pt x="19776" y="15416"/>
                  </a:lnTo>
                  <a:lnTo>
                    <a:pt x="17538" y="17538"/>
                  </a:lnTo>
                  <a:lnTo>
                    <a:pt x="15415" y="19786"/>
                  </a:lnTo>
                  <a:lnTo>
                    <a:pt x="13430" y="22092"/>
                  </a:lnTo>
                  <a:lnTo>
                    <a:pt x="11584" y="24491"/>
                  </a:lnTo>
                  <a:lnTo>
                    <a:pt x="9865" y="26947"/>
                  </a:lnTo>
                  <a:lnTo>
                    <a:pt x="8296" y="29484"/>
                  </a:lnTo>
                  <a:lnTo>
                    <a:pt x="6853" y="32066"/>
                  </a:lnTo>
                  <a:lnTo>
                    <a:pt x="5550" y="34707"/>
                  </a:lnTo>
                  <a:lnTo>
                    <a:pt x="4384" y="37394"/>
                  </a:lnTo>
                  <a:lnTo>
                    <a:pt x="3369" y="40115"/>
                  </a:lnTo>
                  <a:lnTo>
                    <a:pt x="2469" y="42894"/>
                  </a:lnTo>
                  <a:lnTo>
                    <a:pt x="1719" y="45696"/>
                  </a:lnTo>
                  <a:lnTo>
                    <a:pt x="1096" y="48532"/>
                  </a:lnTo>
                  <a:lnTo>
                    <a:pt x="623" y="51369"/>
                  </a:lnTo>
                  <a:lnTo>
                    <a:pt x="265" y="54240"/>
                  </a:lnTo>
                  <a:lnTo>
                    <a:pt x="69" y="57123"/>
                  </a:lnTo>
                  <a:lnTo>
                    <a:pt x="0" y="60005"/>
                  </a:lnTo>
                  <a:lnTo>
                    <a:pt x="69" y="62888"/>
                  </a:lnTo>
                  <a:lnTo>
                    <a:pt x="265" y="65771"/>
                  </a:lnTo>
                  <a:lnTo>
                    <a:pt x="623" y="68630"/>
                  </a:lnTo>
                  <a:lnTo>
                    <a:pt x="1096" y="71478"/>
                  </a:lnTo>
                  <a:lnTo>
                    <a:pt x="1719" y="74315"/>
                  </a:lnTo>
                  <a:lnTo>
                    <a:pt x="2469" y="77105"/>
                  </a:lnTo>
                  <a:lnTo>
                    <a:pt x="3369" y="79873"/>
                  </a:lnTo>
                  <a:lnTo>
                    <a:pt x="4384" y="82605"/>
                  </a:lnTo>
                  <a:lnTo>
                    <a:pt x="5550" y="85304"/>
                  </a:lnTo>
                  <a:lnTo>
                    <a:pt x="6853" y="87944"/>
                  </a:lnTo>
                  <a:lnTo>
                    <a:pt x="8296" y="90527"/>
                  </a:lnTo>
                  <a:lnTo>
                    <a:pt x="9865" y="93052"/>
                  </a:lnTo>
                  <a:lnTo>
                    <a:pt x="11584" y="95520"/>
                  </a:lnTo>
                  <a:lnTo>
                    <a:pt x="13430" y="97907"/>
                  </a:lnTo>
                  <a:lnTo>
                    <a:pt x="15415" y="100224"/>
                  </a:lnTo>
                  <a:lnTo>
                    <a:pt x="17538" y="102461"/>
                  </a:lnTo>
                  <a:lnTo>
                    <a:pt x="19776" y="104583"/>
                  </a:lnTo>
                  <a:lnTo>
                    <a:pt x="22096" y="106578"/>
                  </a:lnTo>
                  <a:lnTo>
                    <a:pt x="24484" y="108423"/>
                  </a:lnTo>
                  <a:lnTo>
                    <a:pt x="26942" y="110129"/>
                  </a:lnTo>
                  <a:lnTo>
                    <a:pt x="29480" y="111709"/>
                  </a:lnTo>
                  <a:lnTo>
                    <a:pt x="32053" y="113150"/>
                  </a:lnTo>
                  <a:lnTo>
                    <a:pt x="34707" y="114442"/>
                  </a:lnTo>
                  <a:lnTo>
                    <a:pt x="37384" y="115618"/>
                  </a:lnTo>
                  <a:lnTo>
                    <a:pt x="40119" y="116644"/>
                  </a:lnTo>
                  <a:lnTo>
                    <a:pt x="42888" y="117520"/>
                  </a:lnTo>
                  <a:lnTo>
                    <a:pt x="45692" y="118281"/>
                  </a:lnTo>
                  <a:lnTo>
                    <a:pt x="48530" y="118904"/>
                  </a:lnTo>
                  <a:lnTo>
                    <a:pt x="51369" y="119388"/>
                  </a:lnTo>
                  <a:lnTo>
                    <a:pt x="54242" y="119723"/>
                  </a:lnTo>
                  <a:lnTo>
                    <a:pt x="57126" y="119930"/>
                  </a:lnTo>
                  <a:lnTo>
                    <a:pt x="60000" y="120000"/>
                  </a:lnTo>
                  <a:lnTo>
                    <a:pt x="62884" y="119930"/>
                  </a:lnTo>
                  <a:lnTo>
                    <a:pt x="65769" y="119723"/>
                  </a:lnTo>
                  <a:lnTo>
                    <a:pt x="68630" y="119388"/>
                  </a:lnTo>
                  <a:lnTo>
                    <a:pt x="71480" y="118904"/>
                  </a:lnTo>
                  <a:lnTo>
                    <a:pt x="74319" y="118281"/>
                  </a:lnTo>
                  <a:lnTo>
                    <a:pt x="77111" y="117520"/>
                  </a:lnTo>
                  <a:lnTo>
                    <a:pt x="79880" y="116644"/>
                  </a:lnTo>
                  <a:lnTo>
                    <a:pt x="82615" y="115618"/>
                  </a:lnTo>
                  <a:lnTo>
                    <a:pt x="85303" y="114442"/>
                  </a:lnTo>
                  <a:lnTo>
                    <a:pt x="87946" y="113150"/>
                  </a:lnTo>
                  <a:lnTo>
                    <a:pt x="90530" y="111709"/>
                  </a:lnTo>
                  <a:lnTo>
                    <a:pt x="93057" y="110129"/>
                  </a:lnTo>
                  <a:lnTo>
                    <a:pt x="95526" y="108423"/>
                  </a:lnTo>
                  <a:lnTo>
                    <a:pt x="97903" y="106578"/>
                  </a:lnTo>
                  <a:lnTo>
                    <a:pt x="100223" y="104583"/>
                  </a:lnTo>
                  <a:lnTo>
                    <a:pt x="102461" y="102461"/>
                  </a:lnTo>
                </a:path>
              </a:pathLst>
            </a:custGeom>
            <a:gradFill>
              <a:gsLst>
                <a:gs pos="0">
                  <a:schemeClr val="lt1"/>
                </a:gs>
                <a:gs pos="50000">
                  <a:schemeClr val="lt1"/>
                </a:gs>
                <a:gs pos="100000">
                  <a:srgbClr val="D8D8D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rPr b="1" lang="en-US" sz="1350">
                  <a:solidFill>
                    <a:srgbClr val="9BC319"/>
                  </a:solidFill>
                  <a:latin typeface="Calibri"/>
                  <a:ea typeface="Calibri"/>
                  <a:cs typeface="Calibri"/>
                  <a:sym typeface="Calibri"/>
                </a:rPr>
                <a:t>MAchine Learning model</a:t>
              </a:r>
              <a:endParaRPr b="1" i="0" sz="1350" u="none" cap="none" strike="noStrike">
                <a:solidFill>
                  <a:srgbClr val="9BC319"/>
                </a:solidFill>
                <a:latin typeface="Calibri"/>
                <a:ea typeface="Calibri"/>
                <a:cs typeface="Calibri"/>
                <a:sym typeface="Calibri"/>
              </a:endParaRPr>
            </a:p>
          </p:txBody>
        </p:sp>
      </p:grpSp>
      <p:sp>
        <p:nvSpPr>
          <p:cNvPr id="426" name="Shape 426"/>
          <p:cNvSpPr/>
          <p:nvPr/>
        </p:nvSpPr>
        <p:spPr>
          <a:xfrm flipH="1">
            <a:off x="8251775" y="3146947"/>
            <a:ext cx="435900" cy="490800"/>
          </a:xfrm>
          <a:prstGeom prst="ellipse">
            <a:avLst/>
          </a:prstGeom>
          <a:solidFill>
            <a:schemeClr val="accent5"/>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nSpc>
                <a:spcPct val="100000"/>
              </a:lnSpc>
              <a:spcBef>
                <a:spcPts val="0"/>
              </a:spcBef>
              <a:spcAft>
                <a:spcPts val="0"/>
              </a:spcAft>
              <a:buClr>
                <a:srgbClr val="000000"/>
              </a:buClr>
              <a:buSzPts val="1350"/>
              <a:buFont typeface="Arial"/>
              <a:buNone/>
            </a:pPr>
            <a:r>
              <a:rPr b="1" lang="en-US" sz="2000">
                <a:solidFill>
                  <a:schemeClr val="lt1"/>
                </a:solidFill>
                <a:latin typeface="Lato"/>
                <a:ea typeface="Lato"/>
                <a:cs typeface="Lato"/>
                <a:sym typeface="Lato"/>
              </a:rPr>
              <a:t>1</a:t>
            </a:r>
            <a:endParaRPr b="1" sz="2000">
              <a:solidFill>
                <a:schemeClr val="lt1"/>
              </a:solidFill>
              <a:latin typeface="Lato"/>
              <a:ea typeface="Lato"/>
              <a:cs typeface="Lato"/>
              <a:sym typeface="Lato"/>
            </a:endParaRPr>
          </a:p>
        </p:txBody>
      </p:sp>
      <p:sp>
        <p:nvSpPr>
          <p:cNvPr id="427" name="Shape 427"/>
          <p:cNvSpPr txBox="1"/>
          <p:nvPr/>
        </p:nvSpPr>
        <p:spPr>
          <a:xfrm>
            <a:off x="1520400" y="1816700"/>
            <a:ext cx="1057500" cy="391500"/>
          </a:xfrm>
          <a:prstGeom prst="rect">
            <a:avLst/>
          </a:prstGeom>
          <a:noFill/>
          <a:ln cap="flat" cmpd="sng" w="28575">
            <a:solidFill>
              <a:srgbClr val="F9D351"/>
            </a:solidFill>
            <a:prstDash val="solid"/>
            <a:round/>
            <a:headEnd len="sm" w="sm" type="none"/>
            <a:tailEnd len="sm" w="sm" type="none"/>
          </a:ln>
        </p:spPr>
        <p:txBody>
          <a:bodyPr anchorCtr="0" anchor="t" bIns="91425" lIns="91425" spcFirstLastPara="1" rIns="91425" wrap="square" tIns="91425">
            <a:noAutofit/>
          </a:bodyPr>
          <a:lstStyle/>
          <a:p>
            <a:pPr indent="0" lvl="0" marL="0" algn="ctr">
              <a:spcBef>
                <a:spcPts val="0"/>
              </a:spcBef>
              <a:spcAft>
                <a:spcPts val="0"/>
              </a:spcAft>
              <a:buNone/>
            </a:pPr>
            <a:r>
              <a:rPr b="1" lang="en-US" sz="1800">
                <a:solidFill>
                  <a:srgbClr val="81684F"/>
                </a:solidFill>
              </a:rPr>
              <a:t>Inputs</a:t>
            </a:r>
            <a:endParaRPr b="1" sz="1800">
              <a:solidFill>
                <a:srgbClr val="81684F"/>
              </a:solidFill>
            </a:endParaRPr>
          </a:p>
        </p:txBody>
      </p:sp>
      <p:sp>
        <p:nvSpPr>
          <p:cNvPr id="428" name="Shape 428"/>
          <p:cNvSpPr txBox="1"/>
          <p:nvPr/>
        </p:nvSpPr>
        <p:spPr>
          <a:xfrm>
            <a:off x="6402388" y="1816700"/>
            <a:ext cx="1057500" cy="391500"/>
          </a:xfrm>
          <a:prstGeom prst="rect">
            <a:avLst/>
          </a:prstGeom>
          <a:noFill/>
          <a:ln cap="flat" cmpd="sng" w="28575">
            <a:solidFill>
              <a:srgbClr val="F9D35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US" sz="1800">
                <a:solidFill>
                  <a:srgbClr val="81684F"/>
                </a:solidFill>
              </a:rPr>
              <a:t>Output</a:t>
            </a:r>
            <a:endParaRPr b="1" sz="1800">
              <a:solidFill>
                <a:srgbClr val="27FFF0"/>
              </a:solidFill>
            </a:endParaRPr>
          </a:p>
        </p:txBody>
      </p:sp>
      <p:sp>
        <p:nvSpPr>
          <p:cNvPr id="429" name="Shape 429"/>
          <p:cNvSpPr txBox="1"/>
          <p:nvPr/>
        </p:nvSpPr>
        <p:spPr>
          <a:xfrm>
            <a:off x="3921750" y="1816700"/>
            <a:ext cx="1057500" cy="391500"/>
          </a:xfrm>
          <a:prstGeom prst="rect">
            <a:avLst/>
          </a:prstGeom>
          <a:noFill/>
          <a:ln cap="flat" cmpd="sng" w="28575">
            <a:solidFill>
              <a:srgbClr val="F9D35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US" sz="1800">
                <a:solidFill>
                  <a:srgbClr val="81684F"/>
                </a:solidFill>
              </a:rPr>
              <a:t>Model</a:t>
            </a:r>
            <a:endParaRPr b="1" sz="1800">
              <a:solidFill>
                <a:srgbClr val="27FFF0"/>
              </a:solidFill>
            </a:endParaRPr>
          </a:p>
        </p:txBody>
      </p:sp>
      <p:cxnSp>
        <p:nvCxnSpPr>
          <p:cNvPr id="430" name="Shape 430"/>
          <p:cNvCxnSpPr/>
          <p:nvPr/>
        </p:nvCxnSpPr>
        <p:spPr>
          <a:xfrm>
            <a:off x="3477447" y="4796712"/>
            <a:ext cx="255900" cy="0"/>
          </a:xfrm>
          <a:prstGeom prst="straightConnector1">
            <a:avLst/>
          </a:prstGeom>
          <a:noFill/>
          <a:ln cap="flat" cmpd="sng" w="9525">
            <a:solidFill>
              <a:schemeClr val="dk2"/>
            </a:solidFill>
            <a:prstDash val="solid"/>
            <a:round/>
            <a:headEnd len="med" w="med" type="none"/>
            <a:tailEnd len="med" w="med" type="triangle"/>
          </a:ln>
        </p:spPr>
      </p:cxnSp>
      <p:sp>
        <p:nvSpPr>
          <p:cNvPr id="431" name="Shape 431"/>
          <p:cNvSpPr/>
          <p:nvPr/>
        </p:nvSpPr>
        <p:spPr>
          <a:xfrm>
            <a:off x="4780366" y="4588533"/>
            <a:ext cx="399000" cy="402900"/>
          </a:xfrm>
          <a:prstGeom prst="ellipse">
            <a:avLst/>
          </a:prstGeom>
          <a:solidFill>
            <a:srgbClr val="6B875A"/>
          </a:solidFill>
          <a:ln cap="flat" cmpd="sng" w="12700">
            <a:solidFill>
              <a:schemeClr val="lt1"/>
            </a:solidFill>
            <a:prstDash val="solid"/>
            <a:miter lim="8000"/>
            <a:headEnd len="sm" w="sm" type="none"/>
            <a:tailEnd len="sm" w="sm" type="none"/>
          </a:ln>
          <a:effectLst>
            <a:reflection blurRad="0" dir="5400000" dist="9525" endA="0" endPos="30000" fadeDir="5400012" kx="0" rotWithShape="0" algn="bl" stA="93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432" name="Shape 432"/>
          <p:cNvSpPr/>
          <p:nvPr/>
        </p:nvSpPr>
        <p:spPr>
          <a:xfrm>
            <a:off x="5696556" y="4588533"/>
            <a:ext cx="399000" cy="402900"/>
          </a:xfrm>
          <a:prstGeom prst="ellipse">
            <a:avLst/>
          </a:prstGeom>
          <a:solidFill>
            <a:srgbClr val="CDA007">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433" name="Shape 433"/>
          <p:cNvSpPr/>
          <p:nvPr/>
        </p:nvSpPr>
        <p:spPr>
          <a:xfrm>
            <a:off x="2947987" y="4588533"/>
            <a:ext cx="399000" cy="402900"/>
          </a:xfrm>
          <a:prstGeom prst="ellipse">
            <a:avLst/>
          </a:prstGeom>
          <a:solidFill>
            <a:srgbClr val="6978B9">
              <a:alpha val="47310"/>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434" name="Shape 434"/>
          <p:cNvSpPr/>
          <p:nvPr/>
        </p:nvSpPr>
        <p:spPr>
          <a:xfrm>
            <a:off x="3864177" y="4588533"/>
            <a:ext cx="399000" cy="402900"/>
          </a:xfrm>
          <a:prstGeom prst="ellipse">
            <a:avLst/>
          </a:prstGeom>
          <a:solidFill>
            <a:srgbClr val="00968C">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435" name="Shape 435"/>
          <p:cNvSpPr/>
          <p:nvPr/>
        </p:nvSpPr>
        <p:spPr>
          <a:xfrm>
            <a:off x="4894655" y="4720196"/>
            <a:ext cx="170400" cy="153000"/>
          </a:xfrm>
          <a:custGeom>
            <a:pathLst>
              <a:path extrusionOk="0" h="120000" w="120000">
                <a:moveTo>
                  <a:pt x="16254" y="107754"/>
                </a:moveTo>
                <a:cubicBezTo>
                  <a:pt x="15001" y="109174"/>
                  <a:pt x="15001" y="111476"/>
                  <a:pt x="16254" y="112890"/>
                </a:cubicBezTo>
                <a:lnTo>
                  <a:pt x="21984" y="119189"/>
                </a:lnTo>
                <a:cubicBezTo>
                  <a:pt x="23237" y="120603"/>
                  <a:pt x="25229" y="120005"/>
                  <a:pt x="26483" y="118591"/>
                </a:cubicBezTo>
                <a:lnTo>
                  <a:pt x="56044" y="85924"/>
                </a:lnTo>
                <a:lnTo>
                  <a:pt x="46990" y="74316"/>
                </a:lnTo>
                <a:cubicBezTo>
                  <a:pt x="46990" y="74316"/>
                  <a:pt x="16254" y="107754"/>
                  <a:pt x="16254" y="107754"/>
                </a:cubicBezTo>
                <a:close/>
                <a:moveTo>
                  <a:pt x="119658" y="15229"/>
                </a:moveTo>
                <a:cubicBezTo>
                  <a:pt x="119211" y="11882"/>
                  <a:pt x="117672" y="12580"/>
                  <a:pt x="116872" y="13994"/>
                </a:cubicBezTo>
                <a:cubicBezTo>
                  <a:pt x="116066" y="15425"/>
                  <a:pt x="112524" y="21461"/>
                  <a:pt x="111069" y="24194"/>
                </a:cubicBezTo>
                <a:cubicBezTo>
                  <a:pt x="109620" y="26905"/>
                  <a:pt x="106056" y="32259"/>
                  <a:pt x="99414" y="26972"/>
                </a:cubicBezTo>
                <a:cubicBezTo>
                  <a:pt x="92498" y="21478"/>
                  <a:pt x="94904" y="17644"/>
                  <a:pt x="96107" y="15067"/>
                </a:cubicBezTo>
                <a:cubicBezTo>
                  <a:pt x="97321" y="12474"/>
                  <a:pt x="101037" y="5197"/>
                  <a:pt x="101574" y="4297"/>
                </a:cubicBezTo>
                <a:cubicBezTo>
                  <a:pt x="102111" y="3381"/>
                  <a:pt x="101484" y="726"/>
                  <a:pt x="99336" y="1838"/>
                </a:cubicBezTo>
                <a:cubicBezTo>
                  <a:pt x="97187" y="2950"/>
                  <a:pt x="84138" y="8780"/>
                  <a:pt x="82331" y="17146"/>
                </a:cubicBezTo>
                <a:cubicBezTo>
                  <a:pt x="80479" y="25653"/>
                  <a:pt x="83881" y="33254"/>
                  <a:pt x="77211" y="40804"/>
                </a:cubicBezTo>
                <a:lnTo>
                  <a:pt x="69120" y="50289"/>
                </a:lnTo>
                <a:lnTo>
                  <a:pt x="77245" y="60891"/>
                </a:lnTo>
                <a:lnTo>
                  <a:pt x="87210" y="50261"/>
                </a:lnTo>
                <a:cubicBezTo>
                  <a:pt x="89583" y="47578"/>
                  <a:pt x="94658" y="44974"/>
                  <a:pt x="99246" y="46147"/>
                </a:cubicBezTo>
                <a:cubicBezTo>
                  <a:pt x="109088" y="48651"/>
                  <a:pt x="114454" y="44499"/>
                  <a:pt x="117689" y="37630"/>
                </a:cubicBezTo>
                <a:cubicBezTo>
                  <a:pt x="120593" y="31493"/>
                  <a:pt x="120111" y="18572"/>
                  <a:pt x="119658" y="15229"/>
                </a:cubicBezTo>
                <a:close/>
                <a:moveTo>
                  <a:pt x="53033" y="42431"/>
                </a:moveTo>
                <a:cubicBezTo>
                  <a:pt x="52306" y="41492"/>
                  <a:pt x="51410" y="41464"/>
                  <a:pt x="50638" y="42235"/>
                </a:cubicBezTo>
                <a:lnTo>
                  <a:pt x="41999" y="50713"/>
                </a:lnTo>
                <a:cubicBezTo>
                  <a:pt x="41322" y="51390"/>
                  <a:pt x="41221" y="52630"/>
                  <a:pt x="41837" y="53424"/>
                </a:cubicBezTo>
                <a:lnTo>
                  <a:pt x="91804" y="117345"/>
                </a:lnTo>
                <a:cubicBezTo>
                  <a:pt x="92973" y="118854"/>
                  <a:pt x="94999" y="119010"/>
                  <a:pt x="96331" y="117702"/>
                </a:cubicBezTo>
                <a:lnTo>
                  <a:pt x="102172" y="112197"/>
                </a:lnTo>
                <a:cubicBezTo>
                  <a:pt x="103515" y="110878"/>
                  <a:pt x="103650" y="108587"/>
                  <a:pt x="102491" y="107067"/>
                </a:cubicBezTo>
                <a:cubicBezTo>
                  <a:pt x="102491" y="107067"/>
                  <a:pt x="53033" y="42431"/>
                  <a:pt x="53033" y="42431"/>
                </a:cubicBezTo>
                <a:close/>
                <a:moveTo>
                  <a:pt x="18644" y="38932"/>
                </a:moveTo>
                <a:cubicBezTo>
                  <a:pt x="24261" y="34019"/>
                  <a:pt x="28928" y="37406"/>
                  <a:pt x="35150" y="45505"/>
                </a:cubicBezTo>
                <a:cubicBezTo>
                  <a:pt x="35850" y="46421"/>
                  <a:pt x="36790" y="45348"/>
                  <a:pt x="37327" y="44828"/>
                </a:cubicBezTo>
                <a:cubicBezTo>
                  <a:pt x="37853" y="44303"/>
                  <a:pt x="46067" y="35992"/>
                  <a:pt x="46470" y="35612"/>
                </a:cubicBezTo>
                <a:cubicBezTo>
                  <a:pt x="46867" y="35215"/>
                  <a:pt x="47348" y="34466"/>
                  <a:pt x="46716" y="33634"/>
                </a:cubicBezTo>
                <a:cubicBezTo>
                  <a:pt x="46072" y="32801"/>
                  <a:pt x="43739" y="29403"/>
                  <a:pt x="42240" y="27195"/>
                </a:cubicBezTo>
                <a:cubicBezTo>
                  <a:pt x="31351" y="11177"/>
                  <a:pt x="72041" y="318"/>
                  <a:pt x="65791" y="145"/>
                </a:cubicBezTo>
                <a:cubicBezTo>
                  <a:pt x="62613" y="50"/>
                  <a:pt x="49849" y="-117"/>
                  <a:pt x="47941" y="117"/>
                </a:cubicBezTo>
                <a:cubicBezTo>
                  <a:pt x="40208" y="1033"/>
                  <a:pt x="30506" y="9154"/>
                  <a:pt x="25621" y="12938"/>
                </a:cubicBezTo>
                <a:cubicBezTo>
                  <a:pt x="19225" y="17856"/>
                  <a:pt x="16842" y="20740"/>
                  <a:pt x="16450" y="21142"/>
                </a:cubicBezTo>
                <a:cubicBezTo>
                  <a:pt x="14643" y="22914"/>
                  <a:pt x="16159" y="27011"/>
                  <a:pt x="12880" y="30241"/>
                </a:cubicBezTo>
                <a:cubicBezTo>
                  <a:pt x="9417" y="33650"/>
                  <a:pt x="7257" y="31068"/>
                  <a:pt x="5248" y="33047"/>
                </a:cubicBezTo>
                <a:cubicBezTo>
                  <a:pt x="4258" y="34036"/>
                  <a:pt x="1471" y="36378"/>
                  <a:pt x="677" y="37155"/>
                </a:cubicBezTo>
                <a:cubicBezTo>
                  <a:pt x="-123" y="37948"/>
                  <a:pt x="-268" y="39284"/>
                  <a:pt x="548" y="40346"/>
                </a:cubicBezTo>
                <a:cubicBezTo>
                  <a:pt x="548" y="40346"/>
                  <a:pt x="8163" y="49802"/>
                  <a:pt x="8807" y="50641"/>
                </a:cubicBezTo>
                <a:cubicBezTo>
                  <a:pt x="9439" y="51468"/>
                  <a:pt x="11162" y="52183"/>
                  <a:pt x="12220" y="51121"/>
                </a:cubicBezTo>
                <a:cubicBezTo>
                  <a:pt x="13289" y="50065"/>
                  <a:pt x="16030" y="47377"/>
                  <a:pt x="16484" y="46902"/>
                </a:cubicBezTo>
                <a:cubicBezTo>
                  <a:pt x="16954" y="46455"/>
                  <a:pt x="16187" y="41073"/>
                  <a:pt x="18644" y="38932"/>
                </a:cubicBezTo>
                <a:close/>
              </a:path>
            </a:pathLst>
          </a:custGeom>
          <a:solidFill>
            <a:srgbClr val="FFFFFF"/>
          </a:solidFill>
          <a:ln>
            <a:noFill/>
          </a:ln>
          <a:effectLst>
            <a:reflection blurRad="0" dir="5400000" dist="9525" endA="0" endPos="30000" fadeDir="5400012" kx="0" rotWithShape="0" algn="bl" stA="51000" stPos="0" sy="-100000" ky="0"/>
          </a:effectLst>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cxnSp>
        <p:nvCxnSpPr>
          <p:cNvPr id="436" name="Shape 436"/>
          <p:cNvCxnSpPr/>
          <p:nvPr/>
        </p:nvCxnSpPr>
        <p:spPr>
          <a:xfrm>
            <a:off x="4408550" y="4796712"/>
            <a:ext cx="255900" cy="0"/>
          </a:xfrm>
          <a:prstGeom prst="straightConnector1">
            <a:avLst/>
          </a:prstGeom>
          <a:noFill/>
          <a:ln cap="flat" cmpd="sng" w="9525">
            <a:solidFill>
              <a:schemeClr val="dk2"/>
            </a:solidFill>
            <a:prstDash val="solid"/>
            <a:round/>
            <a:headEnd len="med" w="med" type="none"/>
            <a:tailEnd len="med" w="med" type="triangle"/>
          </a:ln>
        </p:spPr>
      </p:cxnSp>
      <p:cxnSp>
        <p:nvCxnSpPr>
          <p:cNvPr id="437" name="Shape 437"/>
          <p:cNvCxnSpPr/>
          <p:nvPr/>
        </p:nvCxnSpPr>
        <p:spPr>
          <a:xfrm>
            <a:off x="5339653" y="4796712"/>
            <a:ext cx="255900" cy="0"/>
          </a:xfrm>
          <a:prstGeom prst="straightConnector1">
            <a:avLst/>
          </a:prstGeom>
          <a:noFill/>
          <a:ln cap="flat" cmpd="sng" w="9525">
            <a:solidFill>
              <a:schemeClr val="dk2"/>
            </a:solidFill>
            <a:prstDash val="solid"/>
            <a:round/>
            <a:headEnd len="med" w="med" type="none"/>
            <a:tailEnd len="med" w="med" type="triangle"/>
          </a:ln>
        </p:spPr>
      </p:cxnSp>
      <p:pic>
        <p:nvPicPr>
          <p:cNvPr id="438" name="Shape 438"/>
          <p:cNvPicPr preferRelativeResize="0"/>
          <p:nvPr/>
        </p:nvPicPr>
        <p:blipFill>
          <a:blip r:embed="rId3">
            <a:alphaModFix/>
          </a:blip>
          <a:stretch>
            <a:fillRect/>
          </a:stretch>
        </p:blipFill>
        <p:spPr>
          <a:xfrm>
            <a:off x="3075898" y="4698279"/>
            <a:ext cx="156842" cy="196868"/>
          </a:xfrm>
          <a:prstGeom prst="rect">
            <a:avLst/>
          </a:prstGeom>
          <a:noFill/>
          <a:ln>
            <a:noFill/>
          </a:ln>
        </p:spPr>
      </p:pic>
      <p:pic>
        <p:nvPicPr>
          <p:cNvPr id="439" name="Shape 439"/>
          <p:cNvPicPr preferRelativeResize="0"/>
          <p:nvPr/>
        </p:nvPicPr>
        <p:blipFill>
          <a:blip r:embed="rId4">
            <a:alphaModFix/>
          </a:blip>
          <a:stretch>
            <a:fillRect/>
          </a:stretch>
        </p:blipFill>
        <p:spPr>
          <a:xfrm>
            <a:off x="3971152" y="4675349"/>
            <a:ext cx="199512" cy="201396"/>
          </a:xfrm>
          <a:prstGeom prst="rect">
            <a:avLst/>
          </a:prstGeom>
          <a:noFill/>
          <a:ln>
            <a:noFill/>
          </a:ln>
        </p:spPr>
      </p:pic>
      <p:sp>
        <p:nvSpPr>
          <p:cNvPr id="440" name="Shape 440"/>
          <p:cNvSpPr/>
          <p:nvPr/>
        </p:nvSpPr>
        <p:spPr>
          <a:xfrm>
            <a:off x="5817680" y="4741271"/>
            <a:ext cx="156900" cy="111000"/>
          </a:xfrm>
          <a:custGeom>
            <a:pathLst>
              <a:path extrusionOk="0" h="120000" w="120000">
                <a:moveTo>
                  <a:pt x="48000" y="85716"/>
                </a:moveTo>
                <a:lnTo>
                  <a:pt x="48000" y="34283"/>
                </a:lnTo>
                <a:lnTo>
                  <a:pt x="78000" y="60000"/>
                </a:lnTo>
                <a:cubicBezTo>
                  <a:pt x="78000" y="60000"/>
                  <a:pt x="48000" y="85716"/>
                  <a:pt x="48000" y="85716"/>
                </a:cubicBezTo>
                <a:close/>
                <a:moveTo>
                  <a:pt x="120000" y="17144"/>
                </a:moveTo>
                <a:lnTo>
                  <a:pt x="120000" y="6850"/>
                </a:lnTo>
                <a:cubicBezTo>
                  <a:pt x="120000" y="3061"/>
                  <a:pt x="117855" y="0"/>
                  <a:pt x="115205" y="0"/>
                </a:cubicBezTo>
                <a:lnTo>
                  <a:pt x="4805" y="0"/>
                </a:lnTo>
                <a:cubicBezTo>
                  <a:pt x="2150" y="0"/>
                  <a:pt x="0" y="3061"/>
                  <a:pt x="0" y="6850"/>
                </a:cubicBezTo>
                <a:lnTo>
                  <a:pt x="0" y="17144"/>
                </a:lnTo>
                <a:lnTo>
                  <a:pt x="12000" y="17144"/>
                </a:lnTo>
                <a:lnTo>
                  <a:pt x="12000" y="34283"/>
                </a:lnTo>
                <a:lnTo>
                  <a:pt x="0" y="34283"/>
                </a:lnTo>
                <a:lnTo>
                  <a:pt x="0" y="51427"/>
                </a:lnTo>
                <a:lnTo>
                  <a:pt x="12000" y="51427"/>
                </a:lnTo>
                <a:lnTo>
                  <a:pt x="12000" y="68572"/>
                </a:lnTo>
                <a:lnTo>
                  <a:pt x="0" y="68572"/>
                </a:lnTo>
                <a:lnTo>
                  <a:pt x="0" y="85716"/>
                </a:lnTo>
                <a:lnTo>
                  <a:pt x="12000" y="85716"/>
                </a:lnTo>
                <a:lnTo>
                  <a:pt x="12000" y="102855"/>
                </a:lnTo>
                <a:lnTo>
                  <a:pt x="0" y="102855"/>
                </a:lnTo>
                <a:lnTo>
                  <a:pt x="0" y="113133"/>
                </a:lnTo>
                <a:cubicBezTo>
                  <a:pt x="0" y="116922"/>
                  <a:pt x="2150" y="120000"/>
                  <a:pt x="4805" y="120000"/>
                </a:cubicBezTo>
                <a:lnTo>
                  <a:pt x="115205" y="120000"/>
                </a:lnTo>
                <a:cubicBezTo>
                  <a:pt x="117855" y="120000"/>
                  <a:pt x="120000" y="116922"/>
                  <a:pt x="120000" y="113133"/>
                </a:cubicBezTo>
                <a:lnTo>
                  <a:pt x="120000" y="102855"/>
                </a:lnTo>
                <a:lnTo>
                  <a:pt x="108000" y="102855"/>
                </a:lnTo>
                <a:lnTo>
                  <a:pt x="108000" y="85716"/>
                </a:lnTo>
                <a:lnTo>
                  <a:pt x="120000" y="85716"/>
                </a:lnTo>
                <a:lnTo>
                  <a:pt x="120000" y="68572"/>
                </a:lnTo>
                <a:lnTo>
                  <a:pt x="108000" y="68572"/>
                </a:lnTo>
                <a:lnTo>
                  <a:pt x="108000" y="51427"/>
                </a:lnTo>
                <a:lnTo>
                  <a:pt x="120000" y="51427"/>
                </a:lnTo>
                <a:lnTo>
                  <a:pt x="120000" y="34283"/>
                </a:lnTo>
                <a:lnTo>
                  <a:pt x="108000" y="34283"/>
                </a:lnTo>
                <a:lnTo>
                  <a:pt x="108000" y="17144"/>
                </a:lnTo>
                <a:cubicBezTo>
                  <a:pt x="108000" y="17144"/>
                  <a:pt x="120000" y="17144"/>
                  <a:pt x="120000" y="17144"/>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sp>
        <p:nvSpPr>
          <p:cNvPr id="441" name="Shape 441"/>
          <p:cNvSpPr txBox="1"/>
          <p:nvPr/>
        </p:nvSpPr>
        <p:spPr>
          <a:xfrm>
            <a:off x="326400" y="1267925"/>
            <a:ext cx="26835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solidFill>
                  <a:schemeClr val="dk1"/>
                </a:solidFill>
              </a:rPr>
              <a:t> Feature Engineering II</a:t>
            </a:r>
            <a:endParaRPr b="1"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Shape 446"/>
          <p:cNvSpPr txBox="1"/>
          <p:nvPr/>
        </p:nvSpPr>
        <p:spPr>
          <a:xfrm>
            <a:off x="48450" y="4935975"/>
            <a:ext cx="7113900" cy="252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000">
                <a:solidFill>
                  <a:srgbClr val="999999"/>
                </a:solidFill>
                <a:highlight>
                  <a:srgbClr val="FFFFFF"/>
                </a:highlight>
              </a:rPr>
              <a:t>Menard, S. (2018). </a:t>
            </a:r>
            <a:r>
              <a:rPr i="1" lang="en-US" sz="1000">
                <a:solidFill>
                  <a:srgbClr val="999999"/>
                </a:solidFill>
                <a:highlight>
                  <a:srgbClr val="FFFFFF"/>
                </a:highlight>
              </a:rPr>
              <a:t>Applied logistic regression analysis</a:t>
            </a:r>
            <a:r>
              <a:rPr lang="en-US" sz="1000">
                <a:solidFill>
                  <a:srgbClr val="999999"/>
                </a:solidFill>
                <a:highlight>
                  <a:srgbClr val="FFFFFF"/>
                </a:highlight>
              </a:rPr>
              <a:t> (Vol. 106). SAGE publications.</a:t>
            </a:r>
            <a:endParaRPr>
              <a:solidFill>
                <a:srgbClr val="999999"/>
              </a:solidFill>
            </a:endParaRPr>
          </a:p>
        </p:txBody>
      </p:sp>
      <p:sp>
        <p:nvSpPr>
          <p:cNvPr id="447" name="Shape 447"/>
          <p:cNvSpPr txBox="1"/>
          <p:nvPr>
            <p:ph idx="1" type="body"/>
          </p:nvPr>
        </p:nvSpPr>
        <p:spPr>
          <a:xfrm>
            <a:off x="1520400" y="291650"/>
            <a:ext cx="5787900" cy="830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Feature Engineering </a:t>
            </a:r>
            <a:br>
              <a:rPr lang="en-US"/>
            </a:br>
            <a:r>
              <a:rPr lang="en-US"/>
              <a:t>Angle Between Car &amp; Pedestrian </a:t>
            </a:r>
            <a:endParaRPr/>
          </a:p>
        </p:txBody>
      </p:sp>
      <p:cxnSp>
        <p:nvCxnSpPr>
          <p:cNvPr id="448" name="Shape 448"/>
          <p:cNvCxnSpPr/>
          <p:nvPr/>
        </p:nvCxnSpPr>
        <p:spPr>
          <a:xfrm>
            <a:off x="3477447" y="4796712"/>
            <a:ext cx="255900" cy="0"/>
          </a:xfrm>
          <a:prstGeom prst="straightConnector1">
            <a:avLst/>
          </a:prstGeom>
          <a:noFill/>
          <a:ln cap="flat" cmpd="sng" w="9525">
            <a:solidFill>
              <a:schemeClr val="dk2"/>
            </a:solidFill>
            <a:prstDash val="solid"/>
            <a:round/>
            <a:headEnd len="med" w="med" type="none"/>
            <a:tailEnd len="med" w="med" type="triangle"/>
          </a:ln>
        </p:spPr>
      </p:cxnSp>
      <p:sp>
        <p:nvSpPr>
          <p:cNvPr id="449" name="Shape 449"/>
          <p:cNvSpPr/>
          <p:nvPr/>
        </p:nvSpPr>
        <p:spPr>
          <a:xfrm>
            <a:off x="4780366" y="4588533"/>
            <a:ext cx="399000" cy="402900"/>
          </a:xfrm>
          <a:prstGeom prst="ellipse">
            <a:avLst/>
          </a:prstGeom>
          <a:solidFill>
            <a:srgbClr val="6B875A"/>
          </a:solidFill>
          <a:ln cap="flat" cmpd="sng" w="12700">
            <a:solidFill>
              <a:schemeClr val="lt1"/>
            </a:solidFill>
            <a:prstDash val="solid"/>
            <a:miter lim="8000"/>
            <a:headEnd len="sm" w="sm" type="none"/>
            <a:tailEnd len="sm" w="sm" type="none"/>
          </a:ln>
          <a:effectLst>
            <a:reflection blurRad="0" dir="5400000" dist="9525" endA="0" endPos="30000" fadeDir="5400012" kx="0" rotWithShape="0" algn="bl" stA="93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450" name="Shape 450"/>
          <p:cNvSpPr/>
          <p:nvPr/>
        </p:nvSpPr>
        <p:spPr>
          <a:xfrm>
            <a:off x="5696556" y="4588533"/>
            <a:ext cx="399000" cy="402900"/>
          </a:xfrm>
          <a:prstGeom prst="ellipse">
            <a:avLst/>
          </a:prstGeom>
          <a:solidFill>
            <a:srgbClr val="CDA007">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451" name="Shape 451"/>
          <p:cNvSpPr/>
          <p:nvPr/>
        </p:nvSpPr>
        <p:spPr>
          <a:xfrm>
            <a:off x="2947987" y="4588533"/>
            <a:ext cx="399000" cy="402900"/>
          </a:xfrm>
          <a:prstGeom prst="ellipse">
            <a:avLst/>
          </a:prstGeom>
          <a:solidFill>
            <a:srgbClr val="6978B9">
              <a:alpha val="47310"/>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452" name="Shape 452"/>
          <p:cNvSpPr/>
          <p:nvPr/>
        </p:nvSpPr>
        <p:spPr>
          <a:xfrm>
            <a:off x="3864177" y="4588533"/>
            <a:ext cx="399000" cy="402900"/>
          </a:xfrm>
          <a:prstGeom prst="ellipse">
            <a:avLst/>
          </a:prstGeom>
          <a:solidFill>
            <a:srgbClr val="00968C">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453" name="Shape 453"/>
          <p:cNvSpPr/>
          <p:nvPr/>
        </p:nvSpPr>
        <p:spPr>
          <a:xfrm>
            <a:off x="4894655" y="4720196"/>
            <a:ext cx="170400" cy="153000"/>
          </a:xfrm>
          <a:custGeom>
            <a:pathLst>
              <a:path extrusionOk="0" h="120000" w="120000">
                <a:moveTo>
                  <a:pt x="16254" y="107754"/>
                </a:moveTo>
                <a:cubicBezTo>
                  <a:pt x="15001" y="109174"/>
                  <a:pt x="15001" y="111476"/>
                  <a:pt x="16254" y="112890"/>
                </a:cubicBezTo>
                <a:lnTo>
                  <a:pt x="21984" y="119189"/>
                </a:lnTo>
                <a:cubicBezTo>
                  <a:pt x="23237" y="120603"/>
                  <a:pt x="25229" y="120005"/>
                  <a:pt x="26483" y="118591"/>
                </a:cubicBezTo>
                <a:lnTo>
                  <a:pt x="56044" y="85924"/>
                </a:lnTo>
                <a:lnTo>
                  <a:pt x="46990" y="74316"/>
                </a:lnTo>
                <a:cubicBezTo>
                  <a:pt x="46990" y="74316"/>
                  <a:pt x="16254" y="107754"/>
                  <a:pt x="16254" y="107754"/>
                </a:cubicBezTo>
                <a:close/>
                <a:moveTo>
                  <a:pt x="119658" y="15229"/>
                </a:moveTo>
                <a:cubicBezTo>
                  <a:pt x="119211" y="11882"/>
                  <a:pt x="117672" y="12580"/>
                  <a:pt x="116872" y="13994"/>
                </a:cubicBezTo>
                <a:cubicBezTo>
                  <a:pt x="116066" y="15425"/>
                  <a:pt x="112524" y="21461"/>
                  <a:pt x="111069" y="24194"/>
                </a:cubicBezTo>
                <a:cubicBezTo>
                  <a:pt x="109620" y="26905"/>
                  <a:pt x="106056" y="32259"/>
                  <a:pt x="99414" y="26972"/>
                </a:cubicBezTo>
                <a:cubicBezTo>
                  <a:pt x="92498" y="21478"/>
                  <a:pt x="94904" y="17644"/>
                  <a:pt x="96107" y="15067"/>
                </a:cubicBezTo>
                <a:cubicBezTo>
                  <a:pt x="97321" y="12474"/>
                  <a:pt x="101037" y="5197"/>
                  <a:pt x="101574" y="4297"/>
                </a:cubicBezTo>
                <a:cubicBezTo>
                  <a:pt x="102111" y="3381"/>
                  <a:pt x="101484" y="726"/>
                  <a:pt x="99336" y="1838"/>
                </a:cubicBezTo>
                <a:cubicBezTo>
                  <a:pt x="97187" y="2950"/>
                  <a:pt x="84138" y="8780"/>
                  <a:pt x="82331" y="17146"/>
                </a:cubicBezTo>
                <a:cubicBezTo>
                  <a:pt x="80479" y="25653"/>
                  <a:pt x="83881" y="33254"/>
                  <a:pt x="77211" y="40804"/>
                </a:cubicBezTo>
                <a:lnTo>
                  <a:pt x="69120" y="50289"/>
                </a:lnTo>
                <a:lnTo>
                  <a:pt x="77245" y="60891"/>
                </a:lnTo>
                <a:lnTo>
                  <a:pt x="87210" y="50261"/>
                </a:lnTo>
                <a:cubicBezTo>
                  <a:pt x="89583" y="47578"/>
                  <a:pt x="94658" y="44974"/>
                  <a:pt x="99246" y="46147"/>
                </a:cubicBezTo>
                <a:cubicBezTo>
                  <a:pt x="109088" y="48651"/>
                  <a:pt x="114454" y="44499"/>
                  <a:pt x="117689" y="37630"/>
                </a:cubicBezTo>
                <a:cubicBezTo>
                  <a:pt x="120593" y="31493"/>
                  <a:pt x="120111" y="18572"/>
                  <a:pt x="119658" y="15229"/>
                </a:cubicBezTo>
                <a:close/>
                <a:moveTo>
                  <a:pt x="53033" y="42431"/>
                </a:moveTo>
                <a:cubicBezTo>
                  <a:pt x="52306" y="41492"/>
                  <a:pt x="51410" y="41464"/>
                  <a:pt x="50638" y="42235"/>
                </a:cubicBezTo>
                <a:lnTo>
                  <a:pt x="41999" y="50713"/>
                </a:lnTo>
                <a:cubicBezTo>
                  <a:pt x="41322" y="51390"/>
                  <a:pt x="41221" y="52630"/>
                  <a:pt x="41837" y="53424"/>
                </a:cubicBezTo>
                <a:lnTo>
                  <a:pt x="91804" y="117345"/>
                </a:lnTo>
                <a:cubicBezTo>
                  <a:pt x="92973" y="118854"/>
                  <a:pt x="94999" y="119010"/>
                  <a:pt x="96331" y="117702"/>
                </a:cubicBezTo>
                <a:lnTo>
                  <a:pt x="102172" y="112197"/>
                </a:lnTo>
                <a:cubicBezTo>
                  <a:pt x="103515" y="110878"/>
                  <a:pt x="103650" y="108587"/>
                  <a:pt x="102491" y="107067"/>
                </a:cubicBezTo>
                <a:cubicBezTo>
                  <a:pt x="102491" y="107067"/>
                  <a:pt x="53033" y="42431"/>
                  <a:pt x="53033" y="42431"/>
                </a:cubicBezTo>
                <a:close/>
                <a:moveTo>
                  <a:pt x="18644" y="38932"/>
                </a:moveTo>
                <a:cubicBezTo>
                  <a:pt x="24261" y="34019"/>
                  <a:pt x="28928" y="37406"/>
                  <a:pt x="35150" y="45505"/>
                </a:cubicBezTo>
                <a:cubicBezTo>
                  <a:pt x="35850" y="46421"/>
                  <a:pt x="36790" y="45348"/>
                  <a:pt x="37327" y="44828"/>
                </a:cubicBezTo>
                <a:cubicBezTo>
                  <a:pt x="37853" y="44303"/>
                  <a:pt x="46067" y="35992"/>
                  <a:pt x="46470" y="35612"/>
                </a:cubicBezTo>
                <a:cubicBezTo>
                  <a:pt x="46867" y="35215"/>
                  <a:pt x="47348" y="34466"/>
                  <a:pt x="46716" y="33634"/>
                </a:cubicBezTo>
                <a:cubicBezTo>
                  <a:pt x="46072" y="32801"/>
                  <a:pt x="43739" y="29403"/>
                  <a:pt x="42240" y="27195"/>
                </a:cubicBezTo>
                <a:cubicBezTo>
                  <a:pt x="31351" y="11177"/>
                  <a:pt x="72041" y="318"/>
                  <a:pt x="65791" y="145"/>
                </a:cubicBezTo>
                <a:cubicBezTo>
                  <a:pt x="62613" y="50"/>
                  <a:pt x="49849" y="-117"/>
                  <a:pt x="47941" y="117"/>
                </a:cubicBezTo>
                <a:cubicBezTo>
                  <a:pt x="40208" y="1033"/>
                  <a:pt x="30506" y="9154"/>
                  <a:pt x="25621" y="12938"/>
                </a:cubicBezTo>
                <a:cubicBezTo>
                  <a:pt x="19225" y="17856"/>
                  <a:pt x="16842" y="20740"/>
                  <a:pt x="16450" y="21142"/>
                </a:cubicBezTo>
                <a:cubicBezTo>
                  <a:pt x="14643" y="22914"/>
                  <a:pt x="16159" y="27011"/>
                  <a:pt x="12880" y="30241"/>
                </a:cubicBezTo>
                <a:cubicBezTo>
                  <a:pt x="9417" y="33650"/>
                  <a:pt x="7257" y="31068"/>
                  <a:pt x="5248" y="33047"/>
                </a:cubicBezTo>
                <a:cubicBezTo>
                  <a:pt x="4258" y="34036"/>
                  <a:pt x="1471" y="36378"/>
                  <a:pt x="677" y="37155"/>
                </a:cubicBezTo>
                <a:cubicBezTo>
                  <a:pt x="-123" y="37948"/>
                  <a:pt x="-268" y="39284"/>
                  <a:pt x="548" y="40346"/>
                </a:cubicBezTo>
                <a:cubicBezTo>
                  <a:pt x="548" y="40346"/>
                  <a:pt x="8163" y="49802"/>
                  <a:pt x="8807" y="50641"/>
                </a:cubicBezTo>
                <a:cubicBezTo>
                  <a:pt x="9439" y="51468"/>
                  <a:pt x="11162" y="52183"/>
                  <a:pt x="12220" y="51121"/>
                </a:cubicBezTo>
                <a:cubicBezTo>
                  <a:pt x="13289" y="50065"/>
                  <a:pt x="16030" y="47377"/>
                  <a:pt x="16484" y="46902"/>
                </a:cubicBezTo>
                <a:cubicBezTo>
                  <a:pt x="16954" y="46455"/>
                  <a:pt x="16187" y="41073"/>
                  <a:pt x="18644" y="38932"/>
                </a:cubicBezTo>
                <a:close/>
              </a:path>
            </a:pathLst>
          </a:custGeom>
          <a:solidFill>
            <a:srgbClr val="FFFFFF"/>
          </a:solidFill>
          <a:ln>
            <a:noFill/>
          </a:ln>
          <a:effectLst>
            <a:reflection blurRad="0" dir="5400000" dist="9525" endA="0" endPos="30000" fadeDir="5400012" kx="0" rotWithShape="0" algn="bl" stA="51000" stPos="0" sy="-100000" ky="0"/>
          </a:effectLst>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cxnSp>
        <p:nvCxnSpPr>
          <p:cNvPr id="454" name="Shape 454"/>
          <p:cNvCxnSpPr/>
          <p:nvPr/>
        </p:nvCxnSpPr>
        <p:spPr>
          <a:xfrm>
            <a:off x="4408550" y="4796712"/>
            <a:ext cx="255900" cy="0"/>
          </a:xfrm>
          <a:prstGeom prst="straightConnector1">
            <a:avLst/>
          </a:prstGeom>
          <a:noFill/>
          <a:ln cap="flat" cmpd="sng" w="9525">
            <a:solidFill>
              <a:schemeClr val="dk2"/>
            </a:solidFill>
            <a:prstDash val="solid"/>
            <a:round/>
            <a:headEnd len="med" w="med" type="none"/>
            <a:tailEnd len="med" w="med" type="triangle"/>
          </a:ln>
        </p:spPr>
      </p:cxnSp>
      <p:cxnSp>
        <p:nvCxnSpPr>
          <p:cNvPr id="455" name="Shape 455"/>
          <p:cNvCxnSpPr/>
          <p:nvPr/>
        </p:nvCxnSpPr>
        <p:spPr>
          <a:xfrm>
            <a:off x="5339653" y="4796712"/>
            <a:ext cx="255900" cy="0"/>
          </a:xfrm>
          <a:prstGeom prst="straightConnector1">
            <a:avLst/>
          </a:prstGeom>
          <a:noFill/>
          <a:ln cap="flat" cmpd="sng" w="9525">
            <a:solidFill>
              <a:schemeClr val="dk2"/>
            </a:solidFill>
            <a:prstDash val="solid"/>
            <a:round/>
            <a:headEnd len="med" w="med" type="none"/>
            <a:tailEnd len="med" w="med" type="triangle"/>
          </a:ln>
        </p:spPr>
      </p:cxnSp>
      <p:pic>
        <p:nvPicPr>
          <p:cNvPr id="456" name="Shape 456"/>
          <p:cNvPicPr preferRelativeResize="0"/>
          <p:nvPr/>
        </p:nvPicPr>
        <p:blipFill>
          <a:blip r:embed="rId3">
            <a:alphaModFix/>
          </a:blip>
          <a:stretch>
            <a:fillRect/>
          </a:stretch>
        </p:blipFill>
        <p:spPr>
          <a:xfrm>
            <a:off x="3075898" y="4698279"/>
            <a:ext cx="156842" cy="196868"/>
          </a:xfrm>
          <a:prstGeom prst="rect">
            <a:avLst/>
          </a:prstGeom>
          <a:noFill/>
          <a:ln>
            <a:noFill/>
          </a:ln>
        </p:spPr>
      </p:pic>
      <p:pic>
        <p:nvPicPr>
          <p:cNvPr id="457" name="Shape 457"/>
          <p:cNvPicPr preferRelativeResize="0"/>
          <p:nvPr/>
        </p:nvPicPr>
        <p:blipFill>
          <a:blip r:embed="rId4">
            <a:alphaModFix/>
          </a:blip>
          <a:stretch>
            <a:fillRect/>
          </a:stretch>
        </p:blipFill>
        <p:spPr>
          <a:xfrm>
            <a:off x="3971152" y="4675349"/>
            <a:ext cx="199512" cy="201396"/>
          </a:xfrm>
          <a:prstGeom prst="rect">
            <a:avLst/>
          </a:prstGeom>
          <a:noFill/>
          <a:ln>
            <a:noFill/>
          </a:ln>
        </p:spPr>
      </p:pic>
      <p:sp>
        <p:nvSpPr>
          <p:cNvPr id="458" name="Shape 458"/>
          <p:cNvSpPr/>
          <p:nvPr/>
        </p:nvSpPr>
        <p:spPr>
          <a:xfrm>
            <a:off x="5817680" y="4741271"/>
            <a:ext cx="156900" cy="111000"/>
          </a:xfrm>
          <a:custGeom>
            <a:pathLst>
              <a:path extrusionOk="0" h="120000" w="120000">
                <a:moveTo>
                  <a:pt x="48000" y="85716"/>
                </a:moveTo>
                <a:lnTo>
                  <a:pt x="48000" y="34283"/>
                </a:lnTo>
                <a:lnTo>
                  <a:pt x="78000" y="60000"/>
                </a:lnTo>
                <a:cubicBezTo>
                  <a:pt x="78000" y="60000"/>
                  <a:pt x="48000" y="85716"/>
                  <a:pt x="48000" y="85716"/>
                </a:cubicBezTo>
                <a:close/>
                <a:moveTo>
                  <a:pt x="120000" y="17144"/>
                </a:moveTo>
                <a:lnTo>
                  <a:pt x="120000" y="6850"/>
                </a:lnTo>
                <a:cubicBezTo>
                  <a:pt x="120000" y="3061"/>
                  <a:pt x="117855" y="0"/>
                  <a:pt x="115205" y="0"/>
                </a:cubicBezTo>
                <a:lnTo>
                  <a:pt x="4805" y="0"/>
                </a:lnTo>
                <a:cubicBezTo>
                  <a:pt x="2150" y="0"/>
                  <a:pt x="0" y="3061"/>
                  <a:pt x="0" y="6850"/>
                </a:cubicBezTo>
                <a:lnTo>
                  <a:pt x="0" y="17144"/>
                </a:lnTo>
                <a:lnTo>
                  <a:pt x="12000" y="17144"/>
                </a:lnTo>
                <a:lnTo>
                  <a:pt x="12000" y="34283"/>
                </a:lnTo>
                <a:lnTo>
                  <a:pt x="0" y="34283"/>
                </a:lnTo>
                <a:lnTo>
                  <a:pt x="0" y="51427"/>
                </a:lnTo>
                <a:lnTo>
                  <a:pt x="12000" y="51427"/>
                </a:lnTo>
                <a:lnTo>
                  <a:pt x="12000" y="68572"/>
                </a:lnTo>
                <a:lnTo>
                  <a:pt x="0" y="68572"/>
                </a:lnTo>
                <a:lnTo>
                  <a:pt x="0" y="85716"/>
                </a:lnTo>
                <a:lnTo>
                  <a:pt x="12000" y="85716"/>
                </a:lnTo>
                <a:lnTo>
                  <a:pt x="12000" y="102855"/>
                </a:lnTo>
                <a:lnTo>
                  <a:pt x="0" y="102855"/>
                </a:lnTo>
                <a:lnTo>
                  <a:pt x="0" y="113133"/>
                </a:lnTo>
                <a:cubicBezTo>
                  <a:pt x="0" y="116922"/>
                  <a:pt x="2150" y="120000"/>
                  <a:pt x="4805" y="120000"/>
                </a:cubicBezTo>
                <a:lnTo>
                  <a:pt x="115205" y="120000"/>
                </a:lnTo>
                <a:cubicBezTo>
                  <a:pt x="117855" y="120000"/>
                  <a:pt x="120000" y="116922"/>
                  <a:pt x="120000" y="113133"/>
                </a:cubicBezTo>
                <a:lnTo>
                  <a:pt x="120000" y="102855"/>
                </a:lnTo>
                <a:lnTo>
                  <a:pt x="108000" y="102855"/>
                </a:lnTo>
                <a:lnTo>
                  <a:pt x="108000" y="85716"/>
                </a:lnTo>
                <a:lnTo>
                  <a:pt x="120000" y="85716"/>
                </a:lnTo>
                <a:lnTo>
                  <a:pt x="120000" y="68572"/>
                </a:lnTo>
                <a:lnTo>
                  <a:pt x="108000" y="68572"/>
                </a:lnTo>
                <a:lnTo>
                  <a:pt x="108000" y="51427"/>
                </a:lnTo>
                <a:lnTo>
                  <a:pt x="120000" y="51427"/>
                </a:lnTo>
                <a:lnTo>
                  <a:pt x="120000" y="34283"/>
                </a:lnTo>
                <a:lnTo>
                  <a:pt x="108000" y="34283"/>
                </a:lnTo>
                <a:lnTo>
                  <a:pt x="108000" y="17144"/>
                </a:lnTo>
                <a:cubicBezTo>
                  <a:pt x="108000" y="17144"/>
                  <a:pt x="120000" y="17144"/>
                  <a:pt x="120000" y="17144"/>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pic>
        <p:nvPicPr>
          <p:cNvPr id="459" name="Shape 459"/>
          <p:cNvPicPr preferRelativeResize="0"/>
          <p:nvPr/>
        </p:nvPicPr>
        <p:blipFill>
          <a:blip r:embed="rId5">
            <a:alphaModFix/>
          </a:blip>
          <a:stretch>
            <a:fillRect/>
          </a:stretch>
        </p:blipFill>
        <p:spPr>
          <a:xfrm>
            <a:off x="4956025" y="1426850"/>
            <a:ext cx="3072850" cy="2824925"/>
          </a:xfrm>
          <a:prstGeom prst="rect">
            <a:avLst/>
          </a:prstGeom>
          <a:noFill/>
          <a:ln>
            <a:noFill/>
          </a:ln>
        </p:spPr>
      </p:pic>
      <p:pic>
        <p:nvPicPr>
          <p:cNvPr id="460" name="Shape 460"/>
          <p:cNvPicPr preferRelativeResize="0"/>
          <p:nvPr/>
        </p:nvPicPr>
        <p:blipFill>
          <a:blip r:embed="rId6">
            <a:alphaModFix/>
          </a:blip>
          <a:stretch>
            <a:fillRect/>
          </a:stretch>
        </p:blipFill>
        <p:spPr>
          <a:xfrm>
            <a:off x="999350" y="1538550"/>
            <a:ext cx="2971800" cy="2743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Shape 465"/>
          <p:cNvSpPr txBox="1"/>
          <p:nvPr>
            <p:ph idx="1" type="body"/>
          </p:nvPr>
        </p:nvSpPr>
        <p:spPr>
          <a:xfrm>
            <a:off x="-173575" y="438150"/>
            <a:ext cx="9144000" cy="457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Weighted Random Forest Classifier can model the data better</a:t>
            </a:r>
            <a:endParaRPr/>
          </a:p>
        </p:txBody>
      </p:sp>
      <p:cxnSp>
        <p:nvCxnSpPr>
          <p:cNvPr id="466" name="Shape 466"/>
          <p:cNvCxnSpPr/>
          <p:nvPr/>
        </p:nvCxnSpPr>
        <p:spPr>
          <a:xfrm>
            <a:off x="3477447" y="4796712"/>
            <a:ext cx="255900" cy="0"/>
          </a:xfrm>
          <a:prstGeom prst="straightConnector1">
            <a:avLst/>
          </a:prstGeom>
          <a:noFill/>
          <a:ln cap="flat" cmpd="sng" w="9525">
            <a:solidFill>
              <a:schemeClr val="dk2"/>
            </a:solidFill>
            <a:prstDash val="solid"/>
            <a:round/>
            <a:headEnd len="med" w="med" type="none"/>
            <a:tailEnd len="med" w="med" type="triangle"/>
          </a:ln>
        </p:spPr>
      </p:cxnSp>
      <p:sp>
        <p:nvSpPr>
          <p:cNvPr id="467" name="Shape 467"/>
          <p:cNvSpPr/>
          <p:nvPr/>
        </p:nvSpPr>
        <p:spPr>
          <a:xfrm>
            <a:off x="4780366" y="4588533"/>
            <a:ext cx="399000" cy="402900"/>
          </a:xfrm>
          <a:prstGeom prst="ellipse">
            <a:avLst/>
          </a:prstGeom>
          <a:solidFill>
            <a:srgbClr val="6B875A"/>
          </a:solidFill>
          <a:ln cap="flat" cmpd="sng" w="12700">
            <a:solidFill>
              <a:schemeClr val="lt1"/>
            </a:solidFill>
            <a:prstDash val="solid"/>
            <a:miter lim="8000"/>
            <a:headEnd len="sm" w="sm" type="none"/>
            <a:tailEnd len="sm" w="sm" type="none"/>
          </a:ln>
          <a:effectLst>
            <a:reflection blurRad="0" dir="5400000" dist="9525" endA="0" endPos="30000" fadeDir="5400012" kx="0" rotWithShape="0" algn="bl" stA="93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468" name="Shape 468"/>
          <p:cNvSpPr/>
          <p:nvPr/>
        </p:nvSpPr>
        <p:spPr>
          <a:xfrm>
            <a:off x="5696556" y="4588533"/>
            <a:ext cx="399000" cy="402900"/>
          </a:xfrm>
          <a:prstGeom prst="ellipse">
            <a:avLst/>
          </a:prstGeom>
          <a:solidFill>
            <a:srgbClr val="CDA007">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469" name="Shape 469"/>
          <p:cNvSpPr/>
          <p:nvPr/>
        </p:nvSpPr>
        <p:spPr>
          <a:xfrm>
            <a:off x="2947987" y="4588533"/>
            <a:ext cx="399000" cy="402900"/>
          </a:xfrm>
          <a:prstGeom prst="ellipse">
            <a:avLst/>
          </a:prstGeom>
          <a:solidFill>
            <a:srgbClr val="6978B9">
              <a:alpha val="47310"/>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470" name="Shape 470"/>
          <p:cNvSpPr/>
          <p:nvPr/>
        </p:nvSpPr>
        <p:spPr>
          <a:xfrm>
            <a:off x="3864177" y="4588533"/>
            <a:ext cx="399000" cy="402900"/>
          </a:xfrm>
          <a:prstGeom prst="ellipse">
            <a:avLst/>
          </a:prstGeom>
          <a:solidFill>
            <a:srgbClr val="00968C">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471" name="Shape 471"/>
          <p:cNvSpPr/>
          <p:nvPr/>
        </p:nvSpPr>
        <p:spPr>
          <a:xfrm>
            <a:off x="4894655" y="4720196"/>
            <a:ext cx="170400" cy="153000"/>
          </a:xfrm>
          <a:custGeom>
            <a:pathLst>
              <a:path extrusionOk="0" h="120000" w="120000">
                <a:moveTo>
                  <a:pt x="16254" y="107754"/>
                </a:moveTo>
                <a:cubicBezTo>
                  <a:pt x="15001" y="109174"/>
                  <a:pt x="15001" y="111476"/>
                  <a:pt x="16254" y="112890"/>
                </a:cubicBezTo>
                <a:lnTo>
                  <a:pt x="21984" y="119189"/>
                </a:lnTo>
                <a:cubicBezTo>
                  <a:pt x="23237" y="120603"/>
                  <a:pt x="25229" y="120005"/>
                  <a:pt x="26483" y="118591"/>
                </a:cubicBezTo>
                <a:lnTo>
                  <a:pt x="56044" y="85924"/>
                </a:lnTo>
                <a:lnTo>
                  <a:pt x="46990" y="74316"/>
                </a:lnTo>
                <a:cubicBezTo>
                  <a:pt x="46990" y="74316"/>
                  <a:pt x="16254" y="107754"/>
                  <a:pt x="16254" y="107754"/>
                </a:cubicBezTo>
                <a:close/>
                <a:moveTo>
                  <a:pt x="119658" y="15229"/>
                </a:moveTo>
                <a:cubicBezTo>
                  <a:pt x="119211" y="11882"/>
                  <a:pt x="117672" y="12580"/>
                  <a:pt x="116872" y="13994"/>
                </a:cubicBezTo>
                <a:cubicBezTo>
                  <a:pt x="116066" y="15425"/>
                  <a:pt x="112524" y="21461"/>
                  <a:pt x="111069" y="24194"/>
                </a:cubicBezTo>
                <a:cubicBezTo>
                  <a:pt x="109620" y="26905"/>
                  <a:pt x="106056" y="32259"/>
                  <a:pt x="99414" y="26972"/>
                </a:cubicBezTo>
                <a:cubicBezTo>
                  <a:pt x="92498" y="21478"/>
                  <a:pt x="94904" y="17644"/>
                  <a:pt x="96107" y="15067"/>
                </a:cubicBezTo>
                <a:cubicBezTo>
                  <a:pt x="97321" y="12474"/>
                  <a:pt x="101037" y="5197"/>
                  <a:pt x="101574" y="4297"/>
                </a:cubicBezTo>
                <a:cubicBezTo>
                  <a:pt x="102111" y="3381"/>
                  <a:pt x="101484" y="726"/>
                  <a:pt x="99336" y="1838"/>
                </a:cubicBezTo>
                <a:cubicBezTo>
                  <a:pt x="97187" y="2950"/>
                  <a:pt x="84138" y="8780"/>
                  <a:pt x="82331" y="17146"/>
                </a:cubicBezTo>
                <a:cubicBezTo>
                  <a:pt x="80479" y="25653"/>
                  <a:pt x="83881" y="33254"/>
                  <a:pt x="77211" y="40804"/>
                </a:cubicBezTo>
                <a:lnTo>
                  <a:pt x="69120" y="50289"/>
                </a:lnTo>
                <a:lnTo>
                  <a:pt x="77245" y="60891"/>
                </a:lnTo>
                <a:lnTo>
                  <a:pt x="87210" y="50261"/>
                </a:lnTo>
                <a:cubicBezTo>
                  <a:pt x="89583" y="47578"/>
                  <a:pt x="94658" y="44974"/>
                  <a:pt x="99246" y="46147"/>
                </a:cubicBezTo>
                <a:cubicBezTo>
                  <a:pt x="109088" y="48651"/>
                  <a:pt x="114454" y="44499"/>
                  <a:pt x="117689" y="37630"/>
                </a:cubicBezTo>
                <a:cubicBezTo>
                  <a:pt x="120593" y="31493"/>
                  <a:pt x="120111" y="18572"/>
                  <a:pt x="119658" y="15229"/>
                </a:cubicBezTo>
                <a:close/>
                <a:moveTo>
                  <a:pt x="53033" y="42431"/>
                </a:moveTo>
                <a:cubicBezTo>
                  <a:pt x="52306" y="41492"/>
                  <a:pt x="51410" y="41464"/>
                  <a:pt x="50638" y="42235"/>
                </a:cubicBezTo>
                <a:lnTo>
                  <a:pt x="41999" y="50713"/>
                </a:lnTo>
                <a:cubicBezTo>
                  <a:pt x="41322" y="51390"/>
                  <a:pt x="41221" y="52630"/>
                  <a:pt x="41837" y="53424"/>
                </a:cubicBezTo>
                <a:lnTo>
                  <a:pt x="91804" y="117345"/>
                </a:lnTo>
                <a:cubicBezTo>
                  <a:pt x="92973" y="118854"/>
                  <a:pt x="94999" y="119010"/>
                  <a:pt x="96331" y="117702"/>
                </a:cubicBezTo>
                <a:lnTo>
                  <a:pt x="102172" y="112197"/>
                </a:lnTo>
                <a:cubicBezTo>
                  <a:pt x="103515" y="110878"/>
                  <a:pt x="103650" y="108587"/>
                  <a:pt x="102491" y="107067"/>
                </a:cubicBezTo>
                <a:cubicBezTo>
                  <a:pt x="102491" y="107067"/>
                  <a:pt x="53033" y="42431"/>
                  <a:pt x="53033" y="42431"/>
                </a:cubicBezTo>
                <a:close/>
                <a:moveTo>
                  <a:pt x="18644" y="38932"/>
                </a:moveTo>
                <a:cubicBezTo>
                  <a:pt x="24261" y="34019"/>
                  <a:pt x="28928" y="37406"/>
                  <a:pt x="35150" y="45505"/>
                </a:cubicBezTo>
                <a:cubicBezTo>
                  <a:pt x="35850" y="46421"/>
                  <a:pt x="36790" y="45348"/>
                  <a:pt x="37327" y="44828"/>
                </a:cubicBezTo>
                <a:cubicBezTo>
                  <a:pt x="37853" y="44303"/>
                  <a:pt x="46067" y="35992"/>
                  <a:pt x="46470" y="35612"/>
                </a:cubicBezTo>
                <a:cubicBezTo>
                  <a:pt x="46867" y="35215"/>
                  <a:pt x="47348" y="34466"/>
                  <a:pt x="46716" y="33634"/>
                </a:cubicBezTo>
                <a:cubicBezTo>
                  <a:pt x="46072" y="32801"/>
                  <a:pt x="43739" y="29403"/>
                  <a:pt x="42240" y="27195"/>
                </a:cubicBezTo>
                <a:cubicBezTo>
                  <a:pt x="31351" y="11177"/>
                  <a:pt x="72041" y="318"/>
                  <a:pt x="65791" y="145"/>
                </a:cubicBezTo>
                <a:cubicBezTo>
                  <a:pt x="62613" y="50"/>
                  <a:pt x="49849" y="-117"/>
                  <a:pt x="47941" y="117"/>
                </a:cubicBezTo>
                <a:cubicBezTo>
                  <a:pt x="40208" y="1033"/>
                  <a:pt x="30506" y="9154"/>
                  <a:pt x="25621" y="12938"/>
                </a:cubicBezTo>
                <a:cubicBezTo>
                  <a:pt x="19225" y="17856"/>
                  <a:pt x="16842" y="20740"/>
                  <a:pt x="16450" y="21142"/>
                </a:cubicBezTo>
                <a:cubicBezTo>
                  <a:pt x="14643" y="22914"/>
                  <a:pt x="16159" y="27011"/>
                  <a:pt x="12880" y="30241"/>
                </a:cubicBezTo>
                <a:cubicBezTo>
                  <a:pt x="9417" y="33650"/>
                  <a:pt x="7257" y="31068"/>
                  <a:pt x="5248" y="33047"/>
                </a:cubicBezTo>
                <a:cubicBezTo>
                  <a:pt x="4258" y="34036"/>
                  <a:pt x="1471" y="36378"/>
                  <a:pt x="677" y="37155"/>
                </a:cubicBezTo>
                <a:cubicBezTo>
                  <a:pt x="-123" y="37948"/>
                  <a:pt x="-268" y="39284"/>
                  <a:pt x="548" y="40346"/>
                </a:cubicBezTo>
                <a:cubicBezTo>
                  <a:pt x="548" y="40346"/>
                  <a:pt x="8163" y="49802"/>
                  <a:pt x="8807" y="50641"/>
                </a:cubicBezTo>
                <a:cubicBezTo>
                  <a:pt x="9439" y="51468"/>
                  <a:pt x="11162" y="52183"/>
                  <a:pt x="12220" y="51121"/>
                </a:cubicBezTo>
                <a:cubicBezTo>
                  <a:pt x="13289" y="50065"/>
                  <a:pt x="16030" y="47377"/>
                  <a:pt x="16484" y="46902"/>
                </a:cubicBezTo>
                <a:cubicBezTo>
                  <a:pt x="16954" y="46455"/>
                  <a:pt x="16187" y="41073"/>
                  <a:pt x="18644" y="38932"/>
                </a:cubicBezTo>
                <a:close/>
              </a:path>
            </a:pathLst>
          </a:custGeom>
          <a:solidFill>
            <a:srgbClr val="FFFFFF"/>
          </a:solidFill>
          <a:ln>
            <a:noFill/>
          </a:ln>
          <a:effectLst>
            <a:reflection blurRad="0" dir="5400000" dist="9525" endA="0" endPos="30000" fadeDir="5400012" kx="0" rotWithShape="0" algn="bl" stA="51000" stPos="0" sy="-100000" ky="0"/>
          </a:effectLst>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cxnSp>
        <p:nvCxnSpPr>
          <p:cNvPr id="472" name="Shape 472"/>
          <p:cNvCxnSpPr/>
          <p:nvPr/>
        </p:nvCxnSpPr>
        <p:spPr>
          <a:xfrm>
            <a:off x="4408550" y="4796712"/>
            <a:ext cx="255900" cy="0"/>
          </a:xfrm>
          <a:prstGeom prst="straightConnector1">
            <a:avLst/>
          </a:prstGeom>
          <a:noFill/>
          <a:ln cap="flat" cmpd="sng" w="9525">
            <a:solidFill>
              <a:schemeClr val="dk2"/>
            </a:solidFill>
            <a:prstDash val="solid"/>
            <a:round/>
            <a:headEnd len="med" w="med" type="none"/>
            <a:tailEnd len="med" w="med" type="triangle"/>
          </a:ln>
        </p:spPr>
      </p:cxnSp>
      <p:cxnSp>
        <p:nvCxnSpPr>
          <p:cNvPr id="473" name="Shape 473"/>
          <p:cNvCxnSpPr/>
          <p:nvPr/>
        </p:nvCxnSpPr>
        <p:spPr>
          <a:xfrm>
            <a:off x="5339653" y="4796712"/>
            <a:ext cx="255900" cy="0"/>
          </a:xfrm>
          <a:prstGeom prst="straightConnector1">
            <a:avLst/>
          </a:prstGeom>
          <a:noFill/>
          <a:ln cap="flat" cmpd="sng" w="9525">
            <a:solidFill>
              <a:schemeClr val="dk2"/>
            </a:solidFill>
            <a:prstDash val="solid"/>
            <a:round/>
            <a:headEnd len="med" w="med" type="none"/>
            <a:tailEnd len="med" w="med" type="triangle"/>
          </a:ln>
        </p:spPr>
      </p:cxnSp>
      <p:pic>
        <p:nvPicPr>
          <p:cNvPr id="474" name="Shape 474"/>
          <p:cNvPicPr preferRelativeResize="0"/>
          <p:nvPr/>
        </p:nvPicPr>
        <p:blipFill>
          <a:blip r:embed="rId3">
            <a:alphaModFix/>
          </a:blip>
          <a:stretch>
            <a:fillRect/>
          </a:stretch>
        </p:blipFill>
        <p:spPr>
          <a:xfrm>
            <a:off x="3075898" y="4698279"/>
            <a:ext cx="156842" cy="196868"/>
          </a:xfrm>
          <a:prstGeom prst="rect">
            <a:avLst/>
          </a:prstGeom>
          <a:noFill/>
          <a:ln>
            <a:noFill/>
          </a:ln>
        </p:spPr>
      </p:pic>
      <p:pic>
        <p:nvPicPr>
          <p:cNvPr id="475" name="Shape 475"/>
          <p:cNvPicPr preferRelativeResize="0"/>
          <p:nvPr/>
        </p:nvPicPr>
        <p:blipFill>
          <a:blip r:embed="rId4">
            <a:alphaModFix/>
          </a:blip>
          <a:stretch>
            <a:fillRect/>
          </a:stretch>
        </p:blipFill>
        <p:spPr>
          <a:xfrm>
            <a:off x="3971152" y="4675349"/>
            <a:ext cx="199512" cy="201396"/>
          </a:xfrm>
          <a:prstGeom prst="rect">
            <a:avLst/>
          </a:prstGeom>
          <a:noFill/>
          <a:ln>
            <a:noFill/>
          </a:ln>
        </p:spPr>
      </p:pic>
      <p:sp>
        <p:nvSpPr>
          <p:cNvPr id="476" name="Shape 476"/>
          <p:cNvSpPr/>
          <p:nvPr/>
        </p:nvSpPr>
        <p:spPr>
          <a:xfrm>
            <a:off x="5817680" y="4741271"/>
            <a:ext cx="156900" cy="111000"/>
          </a:xfrm>
          <a:custGeom>
            <a:pathLst>
              <a:path extrusionOk="0" h="120000" w="120000">
                <a:moveTo>
                  <a:pt x="48000" y="85716"/>
                </a:moveTo>
                <a:lnTo>
                  <a:pt x="48000" y="34283"/>
                </a:lnTo>
                <a:lnTo>
                  <a:pt x="78000" y="60000"/>
                </a:lnTo>
                <a:cubicBezTo>
                  <a:pt x="78000" y="60000"/>
                  <a:pt x="48000" y="85716"/>
                  <a:pt x="48000" y="85716"/>
                </a:cubicBezTo>
                <a:close/>
                <a:moveTo>
                  <a:pt x="120000" y="17144"/>
                </a:moveTo>
                <a:lnTo>
                  <a:pt x="120000" y="6850"/>
                </a:lnTo>
                <a:cubicBezTo>
                  <a:pt x="120000" y="3061"/>
                  <a:pt x="117855" y="0"/>
                  <a:pt x="115205" y="0"/>
                </a:cubicBezTo>
                <a:lnTo>
                  <a:pt x="4805" y="0"/>
                </a:lnTo>
                <a:cubicBezTo>
                  <a:pt x="2150" y="0"/>
                  <a:pt x="0" y="3061"/>
                  <a:pt x="0" y="6850"/>
                </a:cubicBezTo>
                <a:lnTo>
                  <a:pt x="0" y="17144"/>
                </a:lnTo>
                <a:lnTo>
                  <a:pt x="12000" y="17144"/>
                </a:lnTo>
                <a:lnTo>
                  <a:pt x="12000" y="34283"/>
                </a:lnTo>
                <a:lnTo>
                  <a:pt x="0" y="34283"/>
                </a:lnTo>
                <a:lnTo>
                  <a:pt x="0" y="51427"/>
                </a:lnTo>
                <a:lnTo>
                  <a:pt x="12000" y="51427"/>
                </a:lnTo>
                <a:lnTo>
                  <a:pt x="12000" y="68572"/>
                </a:lnTo>
                <a:lnTo>
                  <a:pt x="0" y="68572"/>
                </a:lnTo>
                <a:lnTo>
                  <a:pt x="0" y="85716"/>
                </a:lnTo>
                <a:lnTo>
                  <a:pt x="12000" y="85716"/>
                </a:lnTo>
                <a:lnTo>
                  <a:pt x="12000" y="102855"/>
                </a:lnTo>
                <a:lnTo>
                  <a:pt x="0" y="102855"/>
                </a:lnTo>
                <a:lnTo>
                  <a:pt x="0" y="113133"/>
                </a:lnTo>
                <a:cubicBezTo>
                  <a:pt x="0" y="116922"/>
                  <a:pt x="2150" y="120000"/>
                  <a:pt x="4805" y="120000"/>
                </a:cubicBezTo>
                <a:lnTo>
                  <a:pt x="115205" y="120000"/>
                </a:lnTo>
                <a:cubicBezTo>
                  <a:pt x="117855" y="120000"/>
                  <a:pt x="120000" y="116922"/>
                  <a:pt x="120000" y="113133"/>
                </a:cubicBezTo>
                <a:lnTo>
                  <a:pt x="120000" y="102855"/>
                </a:lnTo>
                <a:lnTo>
                  <a:pt x="108000" y="102855"/>
                </a:lnTo>
                <a:lnTo>
                  <a:pt x="108000" y="85716"/>
                </a:lnTo>
                <a:lnTo>
                  <a:pt x="120000" y="85716"/>
                </a:lnTo>
                <a:lnTo>
                  <a:pt x="120000" y="68572"/>
                </a:lnTo>
                <a:lnTo>
                  <a:pt x="108000" y="68572"/>
                </a:lnTo>
                <a:lnTo>
                  <a:pt x="108000" y="51427"/>
                </a:lnTo>
                <a:lnTo>
                  <a:pt x="120000" y="51427"/>
                </a:lnTo>
                <a:lnTo>
                  <a:pt x="120000" y="34283"/>
                </a:lnTo>
                <a:lnTo>
                  <a:pt x="108000" y="34283"/>
                </a:lnTo>
                <a:lnTo>
                  <a:pt x="108000" y="17144"/>
                </a:lnTo>
                <a:cubicBezTo>
                  <a:pt x="108000" y="17144"/>
                  <a:pt x="120000" y="17144"/>
                  <a:pt x="120000" y="17144"/>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pic>
        <p:nvPicPr>
          <p:cNvPr id="477" name="Shape 477"/>
          <p:cNvPicPr preferRelativeResize="0"/>
          <p:nvPr/>
        </p:nvPicPr>
        <p:blipFill rotWithShape="1">
          <a:blip r:embed="rId5">
            <a:alphaModFix/>
          </a:blip>
          <a:srcRect b="0" l="1894" r="2439" t="11925"/>
          <a:stretch/>
        </p:blipFill>
        <p:spPr>
          <a:xfrm>
            <a:off x="486475" y="1438125"/>
            <a:ext cx="3776694" cy="2607625"/>
          </a:xfrm>
          <a:prstGeom prst="rect">
            <a:avLst/>
          </a:prstGeom>
          <a:noFill/>
          <a:ln>
            <a:noFill/>
          </a:ln>
        </p:spPr>
      </p:pic>
      <p:sp>
        <p:nvSpPr>
          <p:cNvPr id="478" name="Shape 478"/>
          <p:cNvSpPr txBox="1"/>
          <p:nvPr/>
        </p:nvSpPr>
        <p:spPr>
          <a:xfrm>
            <a:off x="5470371" y="1722000"/>
            <a:ext cx="3943200" cy="1073100"/>
          </a:xfrm>
          <a:prstGeom prst="rect">
            <a:avLst/>
          </a:prstGeom>
          <a:noFill/>
          <a:ln>
            <a:noFill/>
          </a:ln>
        </p:spPr>
        <p:txBody>
          <a:bodyPr anchorCtr="0" anchor="t" bIns="0" lIns="0" spcFirstLastPara="1" rIns="0" wrap="square" tIns="0">
            <a:noAutofit/>
          </a:bodyPr>
          <a:lstStyle/>
          <a:p>
            <a:pPr indent="0" lvl="0" marL="0" marR="0" rtl="0">
              <a:lnSpc>
                <a:spcPct val="130000"/>
              </a:lnSpc>
              <a:spcBef>
                <a:spcPts val="0"/>
              </a:spcBef>
              <a:spcAft>
                <a:spcPts val="0"/>
              </a:spcAft>
              <a:buClr>
                <a:srgbClr val="7F7F7F"/>
              </a:buClr>
              <a:buSzPts val="213"/>
              <a:buFont typeface="Lato"/>
              <a:buNone/>
            </a:pPr>
            <a:r>
              <a:rPr lang="en-US">
                <a:solidFill>
                  <a:srgbClr val="7F7F7F"/>
                </a:solidFill>
                <a:latin typeface="Lato"/>
                <a:ea typeface="Lato"/>
                <a:cs typeface="Lato"/>
                <a:sym typeface="Lato"/>
              </a:rPr>
              <a:t>Models non-linearity well</a:t>
            </a:r>
            <a:endParaRPr>
              <a:solidFill>
                <a:srgbClr val="7F7F7F"/>
              </a:solidFill>
              <a:latin typeface="Lato"/>
              <a:ea typeface="Lato"/>
              <a:cs typeface="Lato"/>
              <a:sym typeface="Lato"/>
            </a:endParaRPr>
          </a:p>
        </p:txBody>
      </p:sp>
      <p:sp>
        <p:nvSpPr>
          <p:cNvPr id="479" name="Shape 479"/>
          <p:cNvSpPr txBox="1"/>
          <p:nvPr/>
        </p:nvSpPr>
        <p:spPr>
          <a:xfrm>
            <a:off x="5470375" y="2407800"/>
            <a:ext cx="4022700" cy="1073100"/>
          </a:xfrm>
          <a:prstGeom prst="rect">
            <a:avLst/>
          </a:prstGeom>
          <a:noFill/>
          <a:ln>
            <a:noFill/>
          </a:ln>
        </p:spPr>
        <p:txBody>
          <a:bodyPr anchorCtr="0" anchor="t" bIns="0" lIns="0" spcFirstLastPara="1" rIns="0" wrap="square" tIns="0">
            <a:noAutofit/>
          </a:bodyPr>
          <a:lstStyle/>
          <a:p>
            <a:pPr indent="0" lvl="0" marL="0" marR="0" rtl="0">
              <a:lnSpc>
                <a:spcPct val="130000"/>
              </a:lnSpc>
              <a:spcBef>
                <a:spcPts val="0"/>
              </a:spcBef>
              <a:spcAft>
                <a:spcPts val="0"/>
              </a:spcAft>
              <a:buClr>
                <a:srgbClr val="7F7F7F"/>
              </a:buClr>
              <a:buSzPts val="213"/>
              <a:buFont typeface="Lato"/>
              <a:buNone/>
            </a:pPr>
            <a:r>
              <a:rPr lang="en-US">
                <a:solidFill>
                  <a:srgbClr val="7F7F7F"/>
                </a:solidFill>
                <a:latin typeface="Lato"/>
                <a:ea typeface="Lato"/>
                <a:cs typeface="Lato"/>
                <a:sym typeface="Lato"/>
              </a:rPr>
              <a:t>Interpretability is higher</a:t>
            </a:r>
            <a:endParaRPr>
              <a:solidFill>
                <a:srgbClr val="7F7F7F"/>
              </a:solidFill>
              <a:latin typeface="Lato"/>
              <a:ea typeface="Lato"/>
              <a:cs typeface="Lato"/>
              <a:sym typeface="Lato"/>
            </a:endParaRPr>
          </a:p>
        </p:txBody>
      </p:sp>
      <p:sp>
        <p:nvSpPr>
          <p:cNvPr id="480" name="Shape 480"/>
          <p:cNvSpPr/>
          <p:nvPr/>
        </p:nvSpPr>
        <p:spPr>
          <a:xfrm>
            <a:off x="4672412" y="1560230"/>
            <a:ext cx="537000" cy="537000"/>
          </a:xfrm>
          <a:prstGeom prst="ellipse">
            <a:avLst/>
          </a:prstGeom>
          <a:solidFill>
            <a:schemeClr val="accent1"/>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481" name="Shape 481"/>
          <p:cNvSpPr txBox="1"/>
          <p:nvPr/>
        </p:nvSpPr>
        <p:spPr>
          <a:xfrm>
            <a:off x="4696689" y="1645811"/>
            <a:ext cx="472500" cy="327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550"/>
              <a:buFont typeface="Lato"/>
              <a:buNone/>
            </a:pPr>
            <a:r>
              <a:rPr b="1" i="0" lang="en-US" sz="2200" u="none" cap="none" strike="noStrike">
                <a:solidFill>
                  <a:schemeClr val="lt1"/>
                </a:solidFill>
                <a:latin typeface="Lato"/>
                <a:ea typeface="Lato"/>
                <a:cs typeface="Lato"/>
                <a:sym typeface="Lato"/>
              </a:rPr>
              <a:t>1</a:t>
            </a:r>
            <a:endParaRPr/>
          </a:p>
        </p:txBody>
      </p:sp>
      <p:sp>
        <p:nvSpPr>
          <p:cNvPr id="482" name="Shape 482"/>
          <p:cNvSpPr/>
          <p:nvPr/>
        </p:nvSpPr>
        <p:spPr>
          <a:xfrm>
            <a:off x="4672412" y="2303250"/>
            <a:ext cx="537000" cy="537000"/>
          </a:xfrm>
          <a:prstGeom prst="ellipse">
            <a:avLst/>
          </a:prstGeom>
          <a:solidFill>
            <a:schemeClr val="accent2"/>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483" name="Shape 483"/>
          <p:cNvSpPr txBox="1"/>
          <p:nvPr/>
        </p:nvSpPr>
        <p:spPr>
          <a:xfrm>
            <a:off x="4696689" y="2388832"/>
            <a:ext cx="472500" cy="327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550"/>
              <a:buFont typeface="Lato"/>
              <a:buNone/>
            </a:pPr>
            <a:r>
              <a:rPr b="1" i="0" lang="en-US" sz="2200" u="none" cap="none" strike="noStrike">
                <a:solidFill>
                  <a:schemeClr val="lt1"/>
                </a:solidFill>
                <a:latin typeface="Lato"/>
                <a:ea typeface="Lato"/>
                <a:cs typeface="Lato"/>
                <a:sym typeface="Lato"/>
              </a:rPr>
              <a:t>2</a:t>
            </a:r>
            <a:endParaRPr/>
          </a:p>
        </p:txBody>
      </p:sp>
      <p:grpSp>
        <p:nvGrpSpPr>
          <p:cNvPr id="484" name="Shape 484"/>
          <p:cNvGrpSpPr/>
          <p:nvPr/>
        </p:nvGrpSpPr>
        <p:grpSpPr>
          <a:xfrm>
            <a:off x="4664457" y="3046272"/>
            <a:ext cx="536991" cy="536991"/>
            <a:chOff x="3340462" y="3830307"/>
            <a:chExt cx="590100" cy="590100"/>
          </a:xfrm>
        </p:grpSpPr>
        <p:sp>
          <p:nvSpPr>
            <p:cNvPr id="485" name="Shape 485"/>
            <p:cNvSpPr/>
            <p:nvPr/>
          </p:nvSpPr>
          <p:spPr>
            <a:xfrm>
              <a:off x="3340462" y="3830307"/>
              <a:ext cx="590100" cy="590100"/>
            </a:xfrm>
            <a:prstGeom prst="ellipse">
              <a:avLst/>
            </a:prstGeom>
            <a:solidFill>
              <a:schemeClr val="accent4"/>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486" name="Shape 486"/>
            <p:cNvSpPr txBox="1"/>
            <p:nvPr/>
          </p:nvSpPr>
          <p:spPr>
            <a:xfrm>
              <a:off x="3409607" y="3942478"/>
              <a:ext cx="472500" cy="301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550"/>
                <a:buFont typeface="Lato"/>
                <a:buNone/>
              </a:pPr>
              <a:r>
                <a:rPr b="1" i="0" lang="en-US" sz="2200" u="none" cap="none" strike="noStrike">
                  <a:solidFill>
                    <a:schemeClr val="lt1"/>
                  </a:solidFill>
                  <a:latin typeface="Lato"/>
                  <a:ea typeface="Lato"/>
                  <a:cs typeface="Lato"/>
                  <a:sym typeface="Lato"/>
                </a:rPr>
                <a:t>3</a:t>
              </a:r>
              <a:endParaRPr/>
            </a:p>
          </p:txBody>
        </p:sp>
      </p:grpSp>
      <p:sp>
        <p:nvSpPr>
          <p:cNvPr id="487" name="Shape 487"/>
          <p:cNvSpPr txBox="1"/>
          <p:nvPr/>
        </p:nvSpPr>
        <p:spPr>
          <a:xfrm>
            <a:off x="5470375" y="3169800"/>
            <a:ext cx="3943200" cy="402900"/>
          </a:xfrm>
          <a:prstGeom prst="rect">
            <a:avLst/>
          </a:prstGeom>
          <a:noFill/>
          <a:ln>
            <a:noFill/>
          </a:ln>
        </p:spPr>
        <p:txBody>
          <a:bodyPr anchorCtr="0" anchor="t" bIns="0" lIns="0" spcFirstLastPara="1" rIns="0" wrap="square" tIns="0">
            <a:noAutofit/>
          </a:bodyPr>
          <a:lstStyle/>
          <a:p>
            <a:pPr indent="0" lvl="0" marL="0" marR="0" rtl="0">
              <a:lnSpc>
                <a:spcPct val="130000"/>
              </a:lnSpc>
              <a:spcBef>
                <a:spcPts val="0"/>
              </a:spcBef>
              <a:spcAft>
                <a:spcPts val="0"/>
              </a:spcAft>
              <a:buClr>
                <a:srgbClr val="7F7F7F"/>
              </a:buClr>
              <a:buSzPts val="213"/>
              <a:buFont typeface="Lato"/>
              <a:buNone/>
            </a:pPr>
            <a:r>
              <a:rPr lang="en-US">
                <a:solidFill>
                  <a:srgbClr val="7F7F7F"/>
                </a:solidFill>
                <a:latin typeface="Lato"/>
                <a:ea typeface="Lato"/>
                <a:cs typeface="Lato"/>
                <a:sym typeface="Lato"/>
              </a:rPr>
              <a:t>Feature importance can be extracted easily</a:t>
            </a:r>
            <a:endParaRPr>
              <a:solidFill>
                <a:srgbClr val="7F7F7F"/>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Shape 492"/>
          <p:cNvSpPr txBox="1"/>
          <p:nvPr>
            <p:ph idx="1" type="body"/>
          </p:nvPr>
        </p:nvSpPr>
        <p:spPr>
          <a:xfrm>
            <a:off x="0" y="438150"/>
            <a:ext cx="9144000" cy="457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Imbalanced dataset can bias the model</a:t>
            </a:r>
            <a:endParaRPr/>
          </a:p>
        </p:txBody>
      </p:sp>
      <p:cxnSp>
        <p:nvCxnSpPr>
          <p:cNvPr id="493" name="Shape 493"/>
          <p:cNvCxnSpPr/>
          <p:nvPr/>
        </p:nvCxnSpPr>
        <p:spPr>
          <a:xfrm>
            <a:off x="3477447" y="4796712"/>
            <a:ext cx="255900" cy="0"/>
          </a:xfrm>
          <a:prstGeom prst="straightConnector1">
            <a:avLst/>
          </a:prstGeom>
          <a:noFill/>
          <a:ln cap="flat" cmpd="sng" w="9525">
            <a:solidFill>
              <a:schemeClr val="dk2"/>
            </a:solidFill>
            <a:prstDash val="solid"/>
            <a:round/>
            <a:headEnd len="med" w="med" type="none"/>
            <a:tailEnd len="med" w="med" type="triangle"/>
          </a:ln>
        </p:spPr>
      </p:cxnSp>
      <p:sp>
        <p:nvSpPr>
          <p:cNvPr id="494" name="Shape 494"/>
          <p:cNvSpPr/>
          <p:nvPr/>
        </p:nvSpPr>
        <p:spPr>
          <a:xfrm>
            <a:off x="4780366" y="4588533"/>
            <a:ext cx="399000" cy="402900"/>
          </a:xfrm>
          <a:prstGeom prst="ellipse">
            <a:avLst/>
          </a:prstGeom>
          <a:solidFill>
            <a:srgbClr val="6B875A"/>
          </a:solidFill>
          <a:ln cap="flat" cmpd="sng" w="12700">
            <a:solidFill>
              <a:schemeClr val="lt1"/>
            </a:solidFill>
            <a:prstDash val="solid"/>
            <a:miter lim="8000"/>
            <a:headEnd len="sm" w="sm" type="none"/>
            <a:tailEnd len="sm" w="sm" type="none"/>
          </a:ln>
          <a:effectLst>
            <a:reflection blurRad="0" dir="5400000" dist="9525" endA="0" endPos="30000" fadeDir="5400012" kx="0" rotWithShape="0" algn="bl" stA="93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495" name="Shape 495"/>
          <p:cNvSpPr/>
          <p:nvPr/>
        </p:nvSpPr>
        <p:spPr>
          <a:xfrm>
            <a:off x="5696556" y="4588533"/>
            <a:ext cx="399000" cy="402900"/>
          </a:xfrm>
          <a:prstGeom prst="ellipse">
            <a:avLst/>
          </a:prstGeom>
          <a:solidFill>
            <a:srgbClr val="CDA007">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496" name="Shape 496"/>
          <p:cNvSpPr/>
          <p:nvPr/>
        </p:nvSpPr>
        <p:spPr>
          <a:xfrm>
            <a:off x="2947987" y="4588533"/>
            <a:ext cx="399000" cy="402900"/>
          </a:xfrm>
          <a:prstGeom prst="ellipse">
            <a:avLst/>
          </a:prstGeom>
          <a:solidFill>
            <a:srgbClr val="6978B9">
              <a:alpha val="47310"/>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497" name="Shape 497"/>
          <p:cNvSpPr/>
          <p:nvPr/>
        </p:nvSpPr>
        <p:spPr>
          <a:xfrm>
            <a:off x="3864177" y="4588533"/>
            <a:ext cx="399000" cy="402900"/>
          </a:xfrm>
          <a:prstGeom prst="ellipse">
            <a:avLst/>
          </a:prstGeom>
          <a:solidFill>
            <a:srgbClr val="00968C">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498" name="Shape 498"/>
          <p:cNvSpPr/>
          <p:nvPr/>
        </p:nvSpPr>
        <p:spPr>
          <a:xfrm>
            <a:off x="4894655" y="4720196"/>
            <a:ext cx="170400" cy="153000"/>
          </a:xfrm>
          <a:custGeom>
            <a:pathLst>
              <a:path extrusionOk="0" h="120000" w="120000">
                <a:moveTo>
                  <a:pt x="16254" y="107754"/>
                </a:moveTo>
                <a:cubicBezTo>
                  <a:pt x="15001" y="109174"/>
                  <a:pt x="15001" y="111476"/>
                  <a:pt x="16254" y="112890"/>
                </a:cubicBezTo>
                <a:lnTo>
                  <a:pt x="21984" y="119189"/>
                </a:lnTo>
                <a:cubicBezTo>
                  <a:pt x="23237" y="120603"/>
                  <a:pt x="25229" y="120005"/>
                  <a:pt x="26483" y="118591"/>
                </a:cubicBezTo>
                <a:lnTo>
                  <a:pt x="56044" y="85924"/>
                </a:lnTo>
                <a:lnTo>
                  <a:pt x="46990" y="74316"/>
                </a:lnTo>
                <a:cubicBezTo>
                  <a:pt x="46990" y="74316"/>
                  <a:pt x="16254" y="107754"/>
                  <a:pt x="16254" y="107754"/>
                </a:cubicBezTo>
                <a:close/>
                <a:moveTo>
                  <a:pt x="119658" y="15229"/>
                </a:moveTo>
                <a:cubicBezTo>
                  <a:pt x="119211" y="11882"/>
                  <a:pt x="117672" y="12580"/>
                  <a:pt x="116872" y="13994"/>
                </a:cubicBezTo>
                <a:cubicBezTo>
                  <a:pt x="116066" y="15425"/>
                  <a:pt x="112524" y="21461"/>
                  <a:pt x="111069" y="24194"/>
                </a:cubicBezTo>
                <a:cubicBezTo>
                  <a:pt x="109620" y="26905"/>
                  <a:pt x="106056" y="32259"/>
                  <a:pt x="99414" y="26972"/>
                </a:cubicBezTo>
                <a:cubicBezTo>
                  <a:pt x="92498" y="21478"/>
                  <a:pt x="94904" y="17644"/>
                  <a:pt x="96107" y="15067"/>
                </a:cubicBezTo>
                <a:cubicBezTo>
                  <a:pt x="97321" y="12474"/>
                  <a:pt x="101037" y="5197"/>
                  <a:pt x="101574" y="4297"/>
                </a:cubicBezTo>
                <a:cubicBezTo>
                  <a:pt x="102111" y="3381"/>
                  <a:pt x="101484" y="726"/>
                  <a:pt x="99336" y="1838"/>
                </a:cubicBezTo>
                <a:cubicBezTo>
                  <a:pt x="97187" y="2950"/>
                  <a:pt x="84138" y="8780"/>
                  <a:pt x="82331" y="17146"/>
                </a:cubicBezTo>
                <a:cubicBezTo>
                  <a:pt x="80479" y="25653"/>
                  <a:pt x="83881" y="33254"/>
                  <a:pt x="77211" y="40804"/>
                </a:cubicBezTo>
                <a:lnTo>
                  <a:pt x="69120" y="50289"/>
                </a:lnTo>
                <a:lnTo>
                  <a:pt x="77245" y="60891"/>
                </a:lnTo>
                <a:lnTo>
                  <a:pt x="87210" y="50261"/>
                </a:lnTo>
                <a:cubicBezTo>
                  <a:pt x="89583" y="47578"/>
                  <a:pt x="94658" y="44974"/>
                  <a:pt x="99246" y="46147"/>
                </a:cubicBezTo>
                <a:cubicBezTo>
                  <a:pt x="109088" y="48651"/>
                  <a:pt x="114454" y="44499"/>
                  <a:pt x="117689" y="37630"/>
                </a:cubicBezTo>
                <a:cubicBezTo>
                  <a:pt x="120593" y="31493"/>
                  <a:pt x="120111" y="18572"/>
                  <a:pt x="119658" y="15229"/>
                </a:cubicBezTo>
                <a:close/>
                <a:moveTo>
                  <a:pt x="53033" y="42431"/>
                </a:moveTo>
                <a:cubicBezTo>
                  <a:pt x="52306" y="41492"/>
                  <a:pt x="51410" y="41464"/>
                  <a:pt x="50638" y="42235"/>
                </a:cubicBezTo>
                <a:lnTo>
                  <a:pt x="41999" y="50713"/>
                </a:lnTo>
                <a:cubicBezTo>
                  <a:pt x="41322" y="51390"/>
                  <a:pt x="41221" y="52630"/>
                  <a:pt x="41837" y="53424"/>
                </a:cubicBezTo>
                <a:lnTo>
                  <a:pt x="91804" y="117345"/>
                </a:lnTo>
                <a:cubicBezTo>
                  <a:pt x="92973" y="118854"/>
                  <a:pt x="94999" y="119010"/>
                  <a:pt x="96331" y="117702"/>
                </a:cubicBezTo>
                <a:lnTo>
                  <a:pt x="102172" y="112197"/>
                </a:lnTo>
                <a:cubicBezTo>
                  <a:pt x="103515" y="110878"/>
                  <a:pt x="103650" y="108587"/>
                  <a:pt x="102491" y="107067"/>
                </a:cubicBezTo>
                <a:cubicBezTo>
                  <a:pt x="102491" y="107067"/>
                  <a:pt x="53033" y="42431"/>
                  <a:pt x="53033" y="42431"/>
                </a:cubicBezTo>
                <a:close/>
                <a:moveTo>
                  <a:pt x="18644" y="38932"/>
                </a:moveTo>
                <a:cubicBezTo>
                  <a:pt x="24261" y="34019"/>
                  <a:pt x="28928" y="37406"/>
                  <a:pt x="35150" y="45505"/>
                </a:cubicBezTo>
                <a:cubicBezTo>
                  <a:pt x="35850" y="46421"/>
                  <a:pt x="36790" y="45348"/>
                  <a:pt x="37327" y="44828"/>
                </a:cubicBezTo>
                <a:cubicBezTo>
                  <a:pt x="37853" y="44303"/>
                  <a:pt x="46067" y="35992"/>
                  <a:pt x="46470" y="35612"/>
                </a:cubicBezTo>
                <a:cubicBezTo>
                  <a:pt x="46867" y="35215"/>
                  <a:pt x="47348" y="34466"/>
                  <a:pt x="46716" y="33634"/>
                </a:cubicBezTo>
                <a:cubicBezTo>
                  <a:pt x="46072" y="32801"/>
                  <a:pt x="43739" y="29403"/>
                  <a:pt x="42240" y="27195"/>
                </a:cubicBezTo>
                <a:cubicBezTo>
                  <a:pt x="31351" y="11177"/>
                  <a:pt x="72041" y="318"/>
                  <a:pt x="65791" y="145"/>
                </a:cubicBezTo>
                <a:cubicBezTo>
                  <a:pt x="62613" y="50"/>
                  <a:pt x="49849" y="-117"/>
                  <a:pt x="47941" y="117"/>
                </a:cubicBezTo>
                <a:cubicBezTo>
                  <a:pt x="40208" y="1033"/>
                  <a:pt x="30506" y="9154"/>
                  <a:pt x="25621" y="12938"/>
                </a:cubicBezTo>
                <a:cubicBezTo>
                  <a:pt x="19225" y="17856"/>
                  <a:pt x="16842" y="20740"/>
                  <a:pt x="16450" y="21142"/>
                </a:cubicBezTo>
                <a:cubicBezTo>
                  <a:pt x="14643" y="22914"/>
                  <a:pt x="16159" y="27011"/>
                  <a:pt x="12880" y="30241"/>
                </a:cubicBezTo>
                <a:cubicBezTo>
                  <a:pt x="9417" y="33650"/>
                  <a:pt x="7257" y="31068"/>
                  <a:pt x="5248" y="33047"/>
                </a:cubicBezTo>
                <a:cubicBezTo>
                  <a:pt x="4258" y="34036"/>
                  <a:pt x="1471" y="36378"/>
                  <a:pt x="677" y="37155"/>
                </a:cubicBezTo>
                <a:cubicBezTo>
                  <a:pt x="-123" y="37948"/>
                  <a:pt x="-268" y="39284"/>
                  <a:pt x="548" y="40346"/>
                </a:cubicBezTo>
                <a:cubicBezTo>
                  <a:pt x="548" y="40346"/>
                  <a:pt x="8163" y="49802"/>
                  <a:pt x="8807" y="50641"/>
                </a:cubicBezTo>
                <a:cubicBezTo>
                  <a:pt x="9439" y="51468"/>
                  <a:pt x="11162" y="52183"/>
                  <a:pt x="12220" y="51121"/>
                </a:cubicBezTo>
                <a:cubicBezTo>
                  <a:pt x="13289" y="50065"/>
                  <a:pt x="16030" y="47377"/>
                  <a:pt x="16484" y="46902"/>
                </a:cubicBezTo>
                <a:cubicBezTo>
                  <a:pt x="16954" y="46455"/>
                  <a:pt x="16187" y="41073"/>
                  <a:pt x="18644" y="38932"/>
                </a:cubicBezTo>
                <a:close/>
              </a:path>
            </a:pathLst>
          </a:custGeom>
          <a:solidFill>
            <a:srgbClr val="FFFFFF"/>
          </a:solidFill>
          <a:ln>
            <a:noFill/>
          </a:ln>
          <a:effectLst>
            <a:reflection blurRad="0" dir="5400000" dist="9525" endA="0" endPos="30000" fadeDir="5400012" kx="0" rotWithShape="0" algn="bl" stA="51000" stPos="0" sy="-100000" ky="0"/>
          </a:effectLst>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cxnSp>
        <p:nvCxnSpPr>
          <p:cNvPr id="499" name="Shape 499"/>
          <p:cNvCxnSpPr/>
          <p:nvPr/>
        </p:nvCxnSpPr>
        <p:spPr>
          <a:xfrm>
            <a:off x="4408550" y="4796712"/>
            <a:ext cx="255900" cy="0"/>
          </a:xfrm>
          <a:prstGeom prst="straightConnector1">
            <a:avLst/>
          </a:prstGeom>
          <a:noFill/>
          <a:ln cap="flat" cmpd="sng" w="9525">
            <a:solidFill>
              <a:schemeClr val="dk2"/>
            </a:solidFill>
            <a:prstDash val="solid"/>
            <a:round/>
            <a:headEnd len="med" w="med" type="none"/>
            <a:tailEnd len="med" w="med" type="triangle"/>
          </a:ln>
        </p:spPr>
      </p:cxnSp>
      <p:cxnSp>
        <p:nvCxnSpPr>
          <p:cNvPr id="500" name="Shape 500"/>
          <p:cNvCxnSpPr/>
          <p:nvPr/>
        </p:nvCxnSpPr>
        <p:spPr>
          <a:xfrm>
            <a:off x="5339653" y="4796712"/>
            <a:ext cx="255900" cy="0"/>
          </a:xfrm>
          <a:prstGeom prst="straightConnector1">
            <a:avLst/>
          </a:prstGeom>
          <a:noFill/>
          <a:ln cap="flat" cmpd="sng" w="9525">
            <a:solidFill>
              <a:schemeClr val="dk2"/>
            </a:solidFill>
            <a:prstDash val="solid"/>
            <a:round/>
            <a:headEnd len="med" w="med" type="none"/>
            <a:tailEnd len="med" w="med" type="triangle"/>
          </a:ln>
        </p:spPr>
      </p:cxnSp>
      <p:pic>
        <p:nvPicPr>
          <p:cNvPr id="501" name="Shape 501"/>
          <p:cNvPicPr preferRelativeResize="0"/>
          <p:nvPr/>
        </p:nvPicPr>
        <p:blipFill>
          <a:blip r:embed="rId3">
            <a:alphaModFix/>
          </a:blip>
          <a:stretch>
            <a:fillRect/>
          </a:stretch>
        </p:blipFill>
        <p:spPr>
          <a:xfrm>
            <a:off x="3075898" y="4698279"/>
            <a:ext cx="156842" cy="196868"/>
          </a:xfrm>
          <a:prstGeom prst="rect">
            <a:avLst/>
          </a:prstGeom>
          <a:noFill/>
          <a:ln>
            <a:noFill/>
          </a:ln>
        </p:spPr>
      </p:pic>
      <p:pic>
        <p:nvPicPr>
          <p:cNvPr id="502" name="Shape 502"/>
          <p:cNvPicPr preferRelativeResize="0"/>
          <p:nvPr/>
        </p:nvPicPr>
        <p:blipFill>
          <a:blip r:embed="rId4">
            <a:alphaModFix/>
          </a:blip>
          <a:stretch>
            <a:fillRect/>
          </a:stretch>
        </p:blipFill>
        <p:spPr>
          <a:xfrm>
            <a:off x="3971152" y="4675349"/>
            <a:ext cx="199512" cy="201396"/>
          </a:xfrm>
          <a:prstGeom prst="rect">
            <a:avLst/>
          </a:prstGeom>
          <a:noFill/>
          <a:ln>
            <a:noFill/>
          </a:ln>
        </p:spPr>
      </p:pic>
      <p:sp>
        <p:nvSpPr>
          <p:cNvPr id="503" name="Shape 503"/>
          <p:cNvSpPr/>
          <p:nvPr/>
        </p:nvSpPr>
        <p:spPr>
          <a:xfrm>
            <a:off x="5817680" y="4741271"/>
            <a:ext cx="156900" cy="111000"/>
          </a:xfrm>
          <a:custGeom>
            <a:pathLst>
              <a:path extrusionOk="0" h="120000" w="120000">
                <a:moveTo>
                  <a:pt x="48000" y="85716"/>
                </a:moveTo>
                <a:lnTo>
                  <a:pt x="48000" y="34283"/>
                </a:lnTo>
                <a:lnTo>
                  <a:pt x="78000" y="60000"/>
                </a:lnTo>
                <a:cubicBezTo>
                  <a:pt x="78000" y="60000"/>
                  <a:pt x="48000" y="85716"/>
                  <a:pt x="48000" y="85716"/>
                </a:cubicBezTo>
                <a:close/>
                <a:moveTo>
                  <a:pt x="120000" y="17144"/>
                </a:moveTo>
                <a:lnTo>
                  <a:pt x="120000" y="6850"/>
                </a:lnTo>
                <a:cubicBezTo>
                  <a:pt x="120000" y="3061"/>
                  <a:pt x="117855" y="0"/>
                  <a:pt x="115205" y="0"/>
                </a:cubicBezTo>
                <a:lnTo>
                  <a:pt x="4805" y="0"/>
                </a:lnTo>
                <a:cubicBezTo>
                  <a:pt x="2150" y="0"/>
                  <a:pt x="0" y="3061"/>
                  <a:pt x="0" y="6850"/>
                </a:cubicBezTo>
                <a:lnTo>
                  <a:pt x="0" y="17144"/>
                </a:lnTo>
                <a:lnTo>
                  <a:pt x="12000" y="17144"/>
                </a:lnTo>
                <a:lnTo>
                  <a:pt x="12000" y="34283"/>
                </a:lnTo>
                <a:lnTo>
                  <a:pt x="0" y="34283"/>
                </a:lnTo>
                <a:lnTo>
                  <a:pt x="0" y="51427"/>
                </a:lnTo>
                <a:lnTo>
                  <a:pt x="12000" y="51427"/>
                </a:lnTo>
                <a:lnTo>
                  <a:pt x="12000" y="68572"/>
                </a:lnTo>
                <a:lnTo>
                  <a:pt x="0" y="68572"/>
                </a:lnTo>
                <a:lnTo>
                  <a:pt x="0" y="85716"/>
                </a:lnTo>
                <a:lnTo>
                  <a:pt x="12000" y="85716"/>
                </a:lnTo>
                <a:lnTo>
                  <a:pt x="12000" y="102855"/>
                </a:lnTo>
                <a:lnTo>
                  <a:pt x="0" y="102855"/>
                </a:lnTo>
                <a:lnTo>
                  <a:pt x="0" y="113133"/>
                </a:lnTo>
                <a:cubicBezTo>
                  <a:pt x="0" y="116922"/>
                  <a:pt x="2150" y="120000"/>
                  <a:pt x="4805" y="120000"/>
                </a:cubicBezTo>
                <a:lnTo>
                  <a:pt x="115205" y="120000"/>
                </a:lnTo>
                <a:cubicBezTo>
                  <a:pt x="117855" y="120000"/>
                  <a:pt x="120000" y="116922"/>
                  <a:pt x="120000" y="113133"/>
                </a:cubicBezTo>
                <a:lnTo>
                  <a:pt x="120000" y="102855"/>
                </a:lnTo>
                <a:lnTo>
                  <a:pt x="108000" y="102855"/>
                </a:lnTo>
                <a:lnTo>
                  <a:pt x="108000" y="85716"/>
                </a:lnTo>
                <a:lnTo>
                  <a:pt x="120000" y="85716"/>
                </a:lnTo>
                <a:lnTo>
                  <a:pt x="120000" y="68572"/>
                </a:lnTo>
                <a:lnTo>
                  <a:pt x="108000" y="68572"/>
                </a:lnTo>
                <a:lnTo>
                  <a:pt x="108000" y="51427"/>
                </a:lnTo>
                <a:lnTo>
                  <a:pt x="120000" y="51427"/>
                </a:lnTo>
                <a:lnTo>
                  <a:pt x="120000" y="34283"/>
                </a:lnTo>
                <a:lnTo>
                  <a:pt x="108000" y="34283"/>
                </a:lnTo>
                <a:lnTo>
                  <a:pt x="108000" y="17144"/>
                </a:lnTo>
                <a:cubicBezTo>
                  <a:pt x="108000" y="17144"/>
                  <a:pt x="120000" y="17144"/>
                  <a:pt x="120000" y="17144"/>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sp>
        <p:nvSpPr>
          <p:cNvPr id="504" name="Shape 504"/>
          <p:cNvSpPr txBox="1"/>
          <p:nvPr/>
        </p:nvSpPr>
        <p:spPr>
          <a:xfrm>
            <a:off x="1156673" y="2040775"/>
            <a:ext cx="2479200" cy="1073100"/>
          </a:xfrm>
          <a:prstGeom prst="rect">
            <a:avLst/>
          </a:prstGeom>
          <a:noFill/>
          <a:ln>
            <a:noFill/>
          </a:ln>
        </p:spPr>
        <p:txBody>
          <a:bodyPr anchorCtr="0" anchor="t" bIns="0" lIns="0" spcFirstLastPara="1" rIns="0" wrap="square" tIns="0">
            <a:noAutofit/>
          </a:bodyPr>
          <a:lstStyle/>
          <a:p>
            <a:pPr indent="0" lvl="0" marL="0" marR="0" rtl="0">
              <a:lnSpc>
                <a:spcPct val="130000"/>
              </a:lnSpc>
              <a:spcBef>
                <a:spcPts val="0"/>
              </a:spcBef>
              <a:spcAft>
                <a:spcPts val="0"/>
              </a:spcAft>
              <a:buClr>
                <a:srgbClr val="7F7F7F"/>
              </a:buClr>
              <a:buSzPts val="213"/>
              <a:buFont typeface="Lato"/>
              <a:buNone/>
            </a:pPr>
            <a:r>
              <a:rPr lang="en-US">
                <a:solidFill>
                  <a:srgbClr val="7F7F7F"/>
                </a:solidFill>
                <a:latin typeface="Lato"/>
                <a:ea typeface="Lato"/>
                <a:cs typeface="Lato"/>
                <a:sym typeface="Lato"/>
              </a:rPr>
              <a:t>8000 samples (interactions)</a:t>
            </a:r>
            <a:endParaRPr>
              <a:solidFill>
                <a:srgbClr val="7F7F7F"/>
              </a:solidFill>
              <a:latin typeface="Lato"/>
              <a:ea typeface="Lato"/>
              <a:cs typeface="Lato"/>
              <a:sym typeface="Lato"/>
            </a:endParaRPr>
          </a:p>
        </p:txBody>
      </p:sp>
      <p:sp>
        <p:nvSpPr>
          <p:cNvPr id="505" name="Shape 505"/>
          <p:cNvSpPr txBox="1"/>
          <p:nvPr/>
        </p:nvSpPr>
        <p:spPr>
          <a:xfrm>
            <a:off x="1156675" y="2726575"/>
            <a:ext cx="4022700" cy="1073100"/>
          </a:xfrm>
          <a:prstGeom prst="rect">
            <a:avLst/>
          </a:prstGeom>
          <a:noFill/>
          <a:ln>
            <a:noFill/>
          </a:ln>
        </p:spPr>
        <p:txBody>
          <a:bodyPr anchorCtr="0" anchor="t" bIns="0" lIns="0" spcFirstLastPara="1" rIns="0" wrap="square" tIns="0">
            <a:noAutofit/>
          </a:bodyPr>
          <a:lstStyle/>
          <a:p>
            <a:pPr indent="0" lvl="0" marL="0" marR="0" rtl="0">
              <a:lnSpc>
                <a:spcPct val="130000"/>
              </a:lnSpc>
              <a:spcBef>
                <a:spcPts val="0"/>
              </a:spcBef>
              <a:spcAft>
                <a:spcPts val="0"/>
              </a:spcAft>
              <a:buClr>
                <a:srgbClr val="7F7F7F"/>
              </a:buClr>
              <a:buSzPts val="213"/>
              <a:buFont typeface="Lato"/>
              <a:buNone/>
            </a:pPr>
            <a:r>
              <a:rPr lang="en-US">
                <a:solidFill>
                  <a:srgbClr val="7F7F7F"/>
                </a:solidFill>
                <a:latin typeface="Lato"/>
                <a:ea typeface="Lato"/>
                <a:cs typeface="Lato"/>
                <a:sym typeface="Lato"/>
              </a:rPr>
              <a:t>3 Feature engineered columns</a:t>
            </a:r>
            <a:endParaRPr>
              <a:solidFill>
                <a:srgbClr val="7F7F7F"/>
              </a:solidFill>
              <a:latin typeface="Lato"/>
              <a:ea typeface="Lato"/>
              <a:cs typeface="Lato"/>
              <a:sym typeface="Lato"/>
            </a:endParaRPr>
          </a:p>
        </p:txBody>
      </p:sp>
      <p:sp>
        <p:nvSpPr>
          <p:cNvPr id="506" name="Shape 506"/>
          <p:cNvSpPr/>
          <p:nvPr/>
        </p:nvSpPr>
        <p:spPr>
          <a:xfrm>
            <a:off x="358712" y="1879005"/>
            <a:ext cx="537000" cy="537000"/>
          </a:xfrm>
          <a:prstGeom prst="ellipse">
            <a:avLst/>
          </a:prstGeom>
          <a:solidFill>
            <a:schemeClr val="accent1"/>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507" name="Shape 507"/>
          <p:cNvSpPr txBox="1"/>
          <p:nvPr/>
        </p:nvSpPr>
        <p:spPr>
          <a:xfrm>
            <a:off x="382989" y="1964586"/>
            <a:ext cx="472500" cy="327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550"/>
              <a:buFont typeface="Lato"/>
              <a:buNone/>
            </a:pPr>
            <a:r>
              <a:rPr b="1" i="0" lang="en-US" sz="2200" u="none" cap="none" strike="noStrike">
                <a:solidFill>
                  <a:schemeClr val="lt1"/>
                </a:solidFill>
                <a:latin typeface="Lato"/>
                <a:ea typeface="Lato"/>
                <a:cs typeface="Lato"/>
                <a:sym typeface="Lato"/>
              </a:rPr>
              <a:t>1</a:t>
            </a:r>
            <a:endParaRPr/>
          </a:p>
        </p:txBody>
      </p:sp>
      <p:sp>
        <p:nvSpPr>
          <p:cNvPr id="508" name="Shape 508"/>
          <p:cNvSpPr/>
          <p:nvPr/>
        </p:nvSpPr>
        <p:spPr>
          <a:xfrm>
            <a:off x="358712" y="2622025"/>
            <a:ext cx="537000" cy="537000"/>
          </a:xfrm>
          <a:prstGeom prst="ellipse">
            <a:avLst/>
          </a:prstGeom>
          <a:solidFill>
            <a:schemeClr val="accent2"/>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509" name="Shape 509"/>
          <p:cNvSpPr txBox="1"/>
          <p:nvPr/>
        </p:nvSpPr>
        <p:spPr>
          <a:xfrm>
            <a:off x="382989" y="2707607"/>
            <a:ext cx="472500" cy="327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550"/>
              <a:buFont typeface="Lato"/>
              <a:buNone/>
            </a:pPr>
            <a:r>
              <a:rPr b="1" i="0" lang="en-US" sz="2200" u="none" cap="none" strike="noStrike">
                <a:solidFill>
                  <a:schemeClr val="lt1"/>
                </a:solidFill>
                <a:latin typeface="Lato"/>
                <a:ea typeface="Lato"/>
                <a:cs typeface="Lato"/>
                <a:sym typeface="Lato"/>
              </a:rPr>
              <a:t>2</a:t>
            </a:r>
            <a:endParaRPr/>
          </a:p>
        </p:txBody>
      </p:sp>
      <p:grpSp>
        <p:nvGrpSpPr>
          <p:cNvPr id="510" name="Shape 510"/>
          <p:cNvGrpSpPr/>
          <p:nvPr/>
        </p:nvGrpSpPr>
        <p:grpSpPr>
          <a:xfrm>
            <a:off x="350757" y="3365047"/>
            <a:ext cx="536991" cy="536991"/>
            <a:chOff x="3340462" y="3830307"/>
            <a:chExt cx="590100" cy="590100"/>
          </a:xfrm>
        </p:grpSpPr>
        <p:sp>
          <p:nvSpPr>
            <p:cNvPr id="511" name="Shape 511"/>
            <p:cNvSpPr/>
            <p:nvPr/>
          </p:nvSpPr>
          <p:spPr>
            <a:xfrm>
              <a:off x="3340462" y="3830307"/>
              <a:ext cx="590100" cy="590100"/>
            </a:xfrm>
            <a:prstGeom prst="ellipse">
              <a:avLst/>
            </a:prstGeom>
            <a:solidFill>
              <a:schemeClr val="accent4"/>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512" name="Shape 512"/>
            <p:cNvSpPr txBox="1"/>
            <p:nvPr/>
          </p:nvSpPr>
          <p:spPr>
            <a:xfrm>
              <a:off x="3409607" y="3942478"/>
              <a:ext cx="472500" cy="301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550"/>
                <a:buFont typeface="Lato"/>
                <a:buNone/>
              </a:pPr>
              <a:r>
                <a:rPr b="1" i="0" lang="en-US" sz="2200" u="none" cap="none" strike="noStrike">
                  <a:solidFill>
                    <a:schemeClr val="lt1"/>
                  </a:solidFill>
                  <a:latin typeface="Lato"/>
                  <a:ea typeface="Lato"/>
                  <a:cs typeface="Lato"/>
                  <a:sym typeface="Lato"/>
                </a:rPr>
                <a:t>3</a:t>
              </a:r>
              <a:endParaRPr/>
            </a:p>
          </p:txBody>
        </p:sp>
      </p:grpSp>
      <p:sp>
        <p:nvSpPr>
          <p:cNvPr id="513" name="Shape 513"/>
          <p:cNvSpPr txBox="1"/>
          <p:nvPr/>
        </p:nvSpPr>
        <p:spPr>
          <a:xfrm>
            <a:off x="1156675" y="3488575"/>
            <a:ext cx="3065100" cy="402900"/>
          </a:xfrm>
          <a:prstGeom prst="rect">
            <a:avLst/>
          </a:prstGeom>
          <a:noFill/>
          <a:ln>
            <a:noFill/>
          </a:ln>
        </p:spPr>
        <p:txBody>
          <a:bodyPr anchorCtr="0" anchor="t" bIns="0" lIns="0" spcFirstLastPara="1" rIns="0" wrap="square" tIns="0">
            <a:noAutofit/>
          </a:bodyPr>
          <a:lstStyle/>
          <a:p>
            <a:pPr indent="0" lvl="0" marL="0" marR="0" rtl="0">
              <a:lnSpc>
                <a:spcPct val="130000"/>
              </a:lnSpc>
              <a:spcBef>
                <a:spcPts val="0"/>
              </a:spcBef>
              <a:spcAft>
                <a:spcPts val="0"/>
              </a:spcAft>
              <a:buClr>
                <a:srgbClr val="7F7F7F"/>
              </a:buClr>
              <a:buSzPts val="213"/>
              <a:buFont typeface="Lato"/>
              <a:buNone/>
            </a:pPr>
            <a:r>
              <a:rPr lang="en-US">
                <a:solidFill>
                  <a:srgbClr val="7F7F7F"/>
                </a:solidFill>
                <a:latin typeface="Lato"/>
                <a:ea typeface="Lato"/>
                <a:cs typeface="Lato"/>
                <a:sym typeface="Lato"/>
              </a:rPr>
              <a:t>1 Response Variable (Brake/Not Brake)</a:t>
            </a:r>
            <a:endParaRPr>
              <a:solidFill>
                <a:srgbClr val="7F7F7F"/>
              </a:solidFill>
              <a:latin typeface="Lato"/>
              <a:ea typeface="Lato"/>
              <a:cs typeface="Lato"/>
              <a:sym typeface="Lato"/>
            </a:endParaRPr>
          </a:p>
        </p:txBody>
      </p:sp>
      <p:pic>
        <p:nvPicPr>
          <p:cNvPr id="514" name="Shape 514"/>
          <p:cNvPicPr preferRelativeResize="0"/>
          <p:nvPr/>
        </p:nvPicPr>
        <p:blipFill>
          <a:blip r:embed="rId5">
            <a:alphaModFix/>
          </a:blip>
          <a:stretch>
            <a:fillRect/>
          </a:stretch>
        </p:blipFill>
        <p:spPr>
          <a:xfrm>
            <a:off x="5069266" y="1719375"/>
            <a:ext cx="3659834" cy="2342294"/>
          </a:xfrm>
          <a:prstGeom prst="rect">
            <a:avLst/>
          </a:prstGeom>
          <a:noFill/>
          <a:ln>
            <a:noFill/>
          </a:ln>
        </p:spPr>
      </p:pic>
      <p:sp>
        <p:nvSpPr>
          <p:cNvPr id="515" name="Shape 515"/>
          <p:cNvSpPr txBox="1"/>
          <p:nvPr/>
        </p:nvSpPr>
        <p:spPr>
          <a:xfrm>
            <a:off x="5308174" y="4161300"/>
            <a:ext cx="3161100" cy="327600"/>
          </a:xfrm>
          <a:prstGeom prst="rect">
            <a:avLst/>
          </a:prstGeom>
          <a:noFill/>
          <a:ln>
            <a:noFill/>
          </a:ln>
        </p:spPr>
        <p:txBody>
          <a:bodyPr anchorCtr="0" anchor="ctr" bIns="0" lIns="0" spcFirstLastPara="1" rIns="0" wrap="square" tIns="0">
            <a:noAutofit/>
          </a:bodyPr>
          <a:lstStyle/>
          <a:p>
            <a:pPr indent="0" lvl="0" marL="0" marR="0" rtl="0" algn="ctr">
              <a:lnSpc>
                <a:spcPct val="130000"/>
              </a:lnSpc>
              <a:spcBef>
                <a:spcPts val="0"/>
              </a:spcBef>
              <a:spcAft>
                <a:spcPts val="0"/>
              </a:spcAft>
              <a:buClr>
                <a:srgbClr val="7F7F7F"/>
              </a:buClr>
              <a:buSzPts val="213"/>
              <a:buFont typeface="Lato"/>
              <a:buNone/>
            </a:pPr>
            <a:r>
              <a:rPr lang="en-US">
                <a:solidFill>
                  <a:srgbClr val="7F7F7F"/>
                </a:solidFill>
                <a:latin typeface="Lato"/>
                <a:ea typeface="Lato"/>
                <a:cs typeface="Lato"/>
                <a:sym typeface="Lato"/>
              </a:rPr>
              <a:t>Not Brake (0) / Brake (1)</a:t>
            </a:r>
            <a:endParaRPr>
              <a:solidFill>
                <a:srgbClr val="7F7F7F"/>
              </a:solidFill>
              <a:latin typeface="Lato"/>
              <a:ea typeface="Lato"/>
              <a:cs typeface="Lato"/>
              <a:sym typeface="Lato"/>
            </a:endParaRPr>
          </a:p>
        </p:txBody>
      </p:sp>
      <p:sp>
        <p:nvSpPr>
          <p:cNvPr id="516" name="Shape 516"/>
          <p:cNvSpPr txBox="1"/>
          <p:nvPr/>
        </p:nvSpPr>
        <p:spPr>
          <a:xfrm rot="-5400000">
            <a:off x="3814788" y="2786575"/>
            <a:ext cx="1971600" cy="327600"/>
          </a:xfrm>
          <a:prstGeom prst="rect">
            <a:avLst/>
          </a:prstGeom>
          <a:noFill/>
          <a:ln>
            <a:noFill/>
          </a:ln>
        </p:spPr>
        <p:txBody>
          <a:bodyPr anchorCtr="0" anchor="ctr" bIns="0" lIns="0" spcFirstLastPara="1" rIns="0" wrap="square" tIns="0">
            <a:noAutofit/>
          </a:bodyPr>
          <a:lstStyle/>
          <a:p>
            <a:pPr indent="0" lvl="0" marL="0" marR="0" rtl="0" algn="ctr">
              <a:lnSpc>
                <a:spcPct val="130000"/>
              </a:lnSpc>
              <a:spcBef>
                <a:spcPts val="0"/>
              </a:spcBef>
              <a:spcAft>
                <a:spcPts val="0"/>
              </a:spcAft>
              <a:buClr>
                <a:srgbClr val="7F7F7F"/>
              </a:buClr>
              <a:buSzPts val="213"/>
              <a:buFont typeface="Lato"/>
              <a:buNone/>
            </a:pPr>
            <a:r>
              <a:rPr lang="en-US">
                <a:solidFill>
                  <a:srgbClr val="7F7F7F"/>
                </a:solidFill>
                <a:latin typeface="Lato"/>
                <a:ea typeface="Lato"/>
                <a:cs typeface="Lato"/>
                <a:sym typeface="Lato"/>
              </a:rPr>
              <a:t>No. of interactions</a:t>
            </a:r>
            <a:endParaRPr>
              <a:solidFill>
                <a:srgbClr val="7F7F7F"/>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Shape 521"/>
          <p:cNvSpPr txBox="1"/>
          <p:nvPr>
            <p:ph idx="1" type="body"/>
          </p:nvPr>
        </p:nvSpPr>
        <p:spPr>
          <a:xfrm>
            <a:off x="0" y="438150"/>
            <a:ext cx="9144000" cy="457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Oversampling the minority class can improve </a:t>
            </a:r>
            <a:endParaRPr/>
          </a:p>
          <a:p>
            <a:pPr indent="0" lvl="0" marL="0" rtl="0">
              <a:spcBef>
                <a:spcPts val="0"/>
              </a:spcBef>
              <a:spcAft>
                <a:spcPts val="0"/>
              </a:spcAft>
              <a:buNone/>
            </a:pPr>
            <a:r>
              <a:rPr lang="en-US"/>
              <a:t>balance</a:t>
            </a:r>
            <a:endParaRPr/>
          </a:p>
        </p:txBody>
      </p:sp>
      <p:cxnSp>
        <p:nvCxnSpPr>
          <p:cNvPr id="522" name="Shape 522"/>
          <p:cNvCxnSpPr/>
          <p:nvPr/>
        </p:nvCxnSpPr>
        <p:spPr>
          <a:xfrm>
            <a:off x="3477447" y="4796712"/>
            <a:ext cx="255900" cy="0"/>
          </a:xfrm>
          <a:prstGeom prst="straightConnector1">
            <a:avLst/>
          </a:prstGeom>
          <a:noFill/>
          <a:ln cap="flat" cmpd="sng" w="9525">
            <a:solidFill>
              <a:schemeClr val="dk2"/>
            </a:solidFill>
            <a:prstDash val="solid"/>
            <a:round/>
            <a:headEnd len="med" w="med" type="none"/>
            <a:tailEnd len="med" w="med" type="triangle"/>
          </a:ln>
        </p:spPr>
      </p:cxnSp>
      <p:sp>
        <p:nvSpPr>
          <p:cNvPr id="523" name="Shape 523"/>
          <p:cNvSpPr/>
          <p:nvPr/>
        </p:nvSpPr>
        <p:spPr>
          <a:xfrm>
            <a:off x="4780366" y="4588533"/>
            <a:ext cx="399000" cy="402900"/>
          </a:xfrm>
          <a:prstGeom prst="ellipse">
            <a:avLst/>
          </a:prstGeom>
          <a:solidFill>
            <a:srgbClr val="6B875A"/>
          </a:solidFill>
          <a:ln cap="flat" cmpd="sng" w="12700">
            <a:solidFill>
              <a:schemeClr val="lt1"/>
            </a:solidFill>
            <a:prstDash val="solid"/>
            <a:miter lim="8000"/>
            <a:headEnd len="sm" w="sm" type="none"/>
            <a:tailEnd len="sm" w="sm" type="none"/>
          </a:ln>
          <a:effectLst>
            <a:reflection blurRad="0" dir="5400000" dist="9525" endA="0" endPos="30000" fadeDir="5400012" kx="0" rotWithShape="0" algn="bl" stA="93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524" name="Shape 524"/>
          <p:cNvSpPr/>
          <p:nvPr/>
        </p:nvSpPr>
        <p:spPr>
          <a:xfrm>
            <a:off x="5696556" y="4588533"/>
            <a:ext cx="399000" cy="402900"/>
          </a:xfrm>
          <a:prstGeom prst="ellipse">
            <a:avLst/>
          </a:prstGeom>
          <a:solidFill>
            <a:srgbClr val="CDA007">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525" name="Shape 525"/>
          <p:cNvSpPr/>
          <p:nvPr/>
        </p:nvSpPr>
        <p:spPr>
          <a:xfrm>
            <a:off x="2947987" y="4588533"/>
            <a:ext cx="399000" cy="402900"/>
          </a:xfrm>
          <a:prstGeom prst="ellipse">
            <a:avLst/>
          </a:prstGeom>
          <a:solidFill>
            <a:srgbClr val="6978B9">
              <a:alpha val="47310"/>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526" name="Shape 526"/>
          <p:cNvSpPr/>
          <p:nvPr/>
        </p:nvSpPr>
        <p:spPr>
          <a:xfrm>
            <a:off x="3864177" y="4588533"/>
            <a:ext cx="399000" cy="402900"/>
          </a:xfrm>
          <a:prstGeom prst="ellipse">
            <a:avLst/>
          </a:prstGeom>
          <a:solidFill>
            <a:srgbClr val="00968C">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527" name="Shape 527"/>
          <p:cNvSpPr/>
          <p:nvPr/>
        </p:nvSpPr>
        <p:spPr>
          <a:xfrm>
            <a:off x="4894655" y="4720196"/>
            <a:ext cx="170400" cy="153000"/>
          </a:xfrm>
          <a:custGeom>
            <a:pathLst>
              <a:path extrusionOk="0" h="120000" w="120000">
                <a:moveTo>
                  <a:pt x="16254" y="107754"/>
                </a:moveTo>
                <a:cubicBezTo>
                  <a:pt x="15001" y="109174"/>
                  <a:pt x="15001" y="111476"/>
                  <a:pt x="16254" y="112890"/>
                </a:cubicBezTo>
                <a:lnTo>
                  <a:pt x="21984" y="119189"/>
                </a:lnTo>
                <a:cubicBezTo>
                  <a:pt x="23237" y="120603"/>
                  <a:pt x="25229" y="120005"/>
                  <a:pt x="26483" y="118591"/>
                </a:cubicBezTo>
                <a:lnTo>
                  <a:pt x="56044" y="85924"/>
                </a:lnTo>
                <a:lnTo>
                  <a:pt x="46990" y="74316"/>
                </a:lnTo>
                <a:cubicBezTo>
                  <a:pt x="46990" y="74316"/>
                  <a:pt x="16254" y="107754"/>
                  <a:pt x="16254" y="107754"/>
                </a:cubicBezTo>
                <a:close/>
                <a:moveTo>
                  <a:pt x="119658" y="15229"/>
                </a:moveTo>
                <a:cubicBezTo>
                  <a:pt x="119211" y="11882"/>
                  <a:pt x="117672" y="12580"/>
                  <a:pt x="116872" y="13994"/>
                </a:cubicBezTo>
                <a:cubicBezTo>
                  <a:pt x="116066" y="15425"/>
                  <a:pt x="112524" y="21461"/>
                  <a:pt x="111069" y="24194"/>
                </a:cubicBezTo>
                <a:cubicBezTo>
                  <a:pt x="109620" y="26905"/>
                  <a:pt x="106056" y="32259"/>
                  <a:pt x="99414" y="26972"/>
                </a:cubicBezTo>
                <a:cubicBezTo>
                  <a:pt x="92498" y="21478"/>
                  <a:pt x="94904" y="17644"/>
                  <a:pt x="96107" y="15067"/>
                </a:cubicBezTo>
                <a:cubicBezTo>
                  <a:pt x="97321" y="12474"/>
                  <a:pt x="101037" y="5197"/>
                  <a:pt x="101574" y="4297"/>
                </a:cubicBezTo>
                <a:cubicBezTo>
                  <a:pt x="102111" y="3381"/>
                  <a:pt x="101484" y="726"/>
                  <a:pt x="99336" y="1838"/>
                </a:cubicBezTo>
                <a:cubicBezTo>
                  <a:pt x="97187" y="2950"/>
                  <a:pt x="84138" y="8780"/>
                  <a:pt x="82331" y="17146"/>
                </a:cubicBezTo>
                <a:cubicBezTo>
                  <a:pt x="80479" y="25653"/>
                  <a:pt x="83881" y="33254"/>
                  <a:pt x="77211" y="40804"/>
                </a:cubicBezTo>
                <a:lnTo>
                  <a:pt x="69120" y="50289"/>
                </a:lnTo>
                <a:lnTo>
                  <a:pt x="77245" y="60891"/>
                </a:lnTo>
                <a:lnTo>
                  <a:pt x="87210" y="50261"/>
                </a:lnTo>
                <a:cubicBezTo>
                  <a:pt x="89583" y="47578"/>
                  <a:pt x="94658" y="44974"/>
                  <a:pt x="99246" y="46147"/>
                </a:cubicBezTo>
                <a:cubicBezTo>
                  <a:pt x="109088" y="48651"/>
                  <a:pt x="114454" y="44499"/>
                  <a:pt x="117689" y="37630"/>
                </a:cubicBezTo>
                <a:cubicBezTo>
                  <a:pt x="120593" y="31493"/>
                  <a:pt x="120111" y="18572"/>
                  <a:pt x="119658" y="15229"/>
                </a:cubicBezTo>
                <a:close/>
                <a:moveTo>
                  <a:pt x="53033" y="42431"/>
                </a:moveTo>
                <a:cubicBezTo>
                  <a:pt x="52306" y="41492"/>
                  <a:pt x="51410" y="41464"/>
                  <a:pt x="50638" y="42235"/>
                </a:cubicBezTo>
                <a:lnTo>
                  <a:pt x="41999" y="50713"/>
                </a:lnTo>
                <a:cubicBezTo>
                  <a:pt x="41322" y="51390"/>
                  <a:pt x="41221" y="52630"/>
                  <a:pt x="41837" y="53424"/>
                </a:cubicBezTo>
                <a:lnTo>
                  <a:pt x="91804" y="117345"/>
                </a:lnTo>
                <a:cubicBezTo>
                  <a:pt x="92973" y="118854"/>
                  <a:pt x="94999" y="119010"/>
                  <a:pt x="96331" y="117702"/>
                </a:cubicBezTo>
                <a:lnTo>
                  <a:pt x="102172" y="112197"/>
                </a:lnTo>
                <a:cubicBezTo>
                  <a:pt x="103515" y="110878"/>
                  <a:pt x="103650" y="108587"/>
                  <a:pt x="102491" y="107067"/>
                </a:cubicBezTo>
                <a:cubicBezTo>
                  <a:pt x="102491" y="107067"/>
                  <a:pt x="53033" y="42431"/>
                  <a:pt x="53033" y="42431"/>
                </a:cubicBezTo>
                <a:close/>
                <a:moveTo>
                  <a:pt x="18644" y="38932"/>
                </a:moveTo>
                <a:cubicBezTo>
                  <a:pt x="24261" y="34019"/>
                  <a:pt x="28928" y="37406"/>
                  <a:pt x="35150" y="45505"/>
                </a:cubicBezTo>
                <a:cubicBezTo>
                  <a:pt x="35850" y="46421"/>
                  <a:pt x="36790" y="45348"/>
                  <a:pt x="37327" y="44828"/>
                </a:cubicBezTo>
                <a:cubicBezTo>
                  <a:pt x="37853" y="44303"/>
                  <a:pt x="46067" y="35992"/>
                  <a:pt x="46470" y="35612"/>
                </a:cubicBezTo>
                <a:cubicBezTo>
                  <a:pt x="46867" y="35215"/>
                  <a:pt x="47348" y="34466"/>
                  <a:pt x="46716" y="33634"/>
                </a:cubicBezTo>
                <a:cubicBezTo>
                  <a:pt x="46072" y="32801"/>
                  <a:pt x="43739" y="29403"/>
                  <a:pt x="42240" y="27195"/>
                </a:cubicBezTo>
                <a:cubicBezTo>
                  <a:pt x="31351" y="11177"/>
                  <a:pt x="72041" y="318"/>
                  <a:pt x="65791" y="145"/>
                </a:cubicBezTo>
                <a:cubicBezTo>
                  <a:pt x="62613" y="50"/>
                  <a:pt x="49849" y="-117"/>
                  <a:pt x="47941" y="117"/>
                </a:cubicBezTo>
                <a:cubicBezTo>
                  <a:pt x="40208" y="1033"/>
                  <a:pt x="30506" y="9154"/>
                  <a:pt x="25621" y="12938"/>
                </a:cubicBezTo>
                <a:cubicBezTo>
                  <a:pt x="19225" y="17856"/>
                  <a:pt x="16842" y="20740"/>
                  <a:pt x="16450" y="21142"/>
                </a:cubicBezTo>
                <a:cubicBezTo>
                  <a:pt x="14643" y="22914"/>
                  <a:pt x="16159" y="27011"/>
                  <a:pt x="12880" y="30241"/>
                </a:cubicBezTo>
                <a:cubicBezTo>
                  <a:pt x="9417" y="33650"/>
                  <a:pt x="7257" y="31068"/>
                  <a:pt x="5248" y="33047"/>
                </a:cubicBezTo>
                <a:cubicBezTo>
                  <a:pt x="4258" y="34036"/>
                  <a:pt x="1471" y="36378"/>
                  <a:pt x="677" y="37155"/>
                </a:cubicBezTo>
                <a:cubicBezTo>
                  <a:pt x="-123" y="37948"/>
                  <a:pt x="-268" y="39284"/>
                  <a:pt x="548" y="40346"/>
                </a:cubicBezTo>
                <a:cubicBezTo>
                  <a:pt x="548" y="40346"/>
                  <a:pt x="8163" y="49802"/>
                  <a:pt x="8807" y="50641"/>
                </a:cubicBezTo>
                <a:cubicBezTo>
                  <a:pt x="9439" y="51468"/>
                  <a:pt x="11162" y="52183"/>
                  <a:pt x="12220" y="51121"/>
                </a:cubicBezTo>
                <a:cubicBezTo>
                  <a:pt x="13289" y="50065"/>
                  <a:pt x="16030" y="47377"/>
                  <a:pt x="16484" y="46902"/>
                </a:cubicBezTo>
                <a:cubicBezTo>
                  <a:pt x="16954" y="46455"/>
                  <a:pt x="16187" y="41073"/>
                  <a:pt x="18644" y="38932"/>
                </a:cubicBezTo>
                <a:close/>
              </a:path>
            </a:pathLst>
          </a:custGeom>
          <a:solidFill>
            <a:srgbClr val="FFFFFF"/>
          </a:solidFill>
          <a:ln>
            <a:noFill/>
          </a:ln>
          <a:effectLst>
            <a:reflection blurRad="0" dir="5400000" dist="9525" endA="0" endPos="30000" fadeDir="5400012" kx="0" rotWithShape="0" algn="bl" stA="51000" stPos="0" sy="-100000" ky="0"/>
          </a:effectLst>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cxnSp>
        <p:nvCxnSpPr>
          <p:cNvPr id="528" name="Shape 528"/>
          <p:cNvCxnSpPr/>
          <p:nvPr/>
        </p:nvCxnSpPr>
        <p:spPr>
          <a:xfrm>
            <a:off x="4408550" y="4796712"/>
            <a:ext cx="255900" cy="0"/>
          </a:xfrm>
          <a:prstGeom prst="straightConnector1">
            <a:avLst/>
          </a:prstGeom>
          <a:noFill/>
          <a:ln cap="flat" cmpd="sng" w="9525">
            <a:solidFill>
              <a:schemeClr val="dk2"/>
            </a:solidFill>
            <a:prstDash val="solid"/>
            <a:round/>
            <a:headEnd len="med" w="med" type="none"/>
            <a:tailEnd len="med" w="med" type="triangle"/>
          </a:ln>
        </p:spPr>
      </p:cxnSp>
      <p:cxnSp>
        <p:nvCxnSpPr>
          <p:cNvPr id="529" name="Shape 529"/>
          <p:cNvCxnSpPr/>
          <p:nvPr/>
        </p:nvCxnSpPr>
        <p:spPr>
          <a:xfrm>
            <a:off x="5339653" y="4796712"/>
            <a:ext cx="255900" cy="0"/>
          </a:xfrm>
          <a:prstGeom prst="straightConnector1">
            <a:avLst/>
          </a:prstGeom>
          <a:noFill/>
          <a:ln cap="flat" cmpd="sng" w="9525">
            <a:solidFill>
              <a:schemeClr val="dk2"/>
            </a:solidFill>
            <a:prstDash val="solid"/>
            <a:round/>
            <a:headEnd len="med" w="med" type="none"/>
            <a:tailEnd len="med" w="med" type="triangle"/>
          </a:ln>
        </p:spPr>
      </p:cxnSp>
      <p:pic>
        <p:nvPicPr>
          <p:cNvPr id="530" name="Shape 530"/>
          <p:cNvPicPr preferRelativeResize="0"/>
          <p:nvPr/>
        </p:nvPicPr>
        <p:blipFill>
          <a:blip r:embed="rId3">
            <a:alphaModFix/>
          </a:blip>
          <a:stretch>
            <a:fillRect/>
          </a:stretch>
        </p:blipFill>
        <p:spPr>
          <a:xfrm>
            <a:off x="3075898" y="4698279"/>
            <a:ext cx="156842" cy="196868"/>
          </a:xfrm>
          <a:prstGeom prst="rect">
            <a:avLst/>
          </a:prstGeom>
          <a:noFill/>
          <a:ln>
            <a:noFill/>
          </a:ln>
        </p:spPr>
      </p:pic>
      <p:pic>
        <p:nvPicPr>
          <p:cNvPr id="531" name="Shape 531"/>
          <p:cNvPicPr preferRelativeResize="0"/>
          <p:nvPr/>
        </p:nvPicPr>
        <p:blipFill>
          <a:blip r:embed="rId4">
            <a:alphaModFix/>
          </a:blip>
          <a:stretch>
            <a:fillRect/>
          </a:stretch>
        </p:blipFill>
        <p:spPr>
          <a:xfrm>
            <a:off x="3971152" y="4675349"/>
            <a:ext cx="199512" cy="201396"/>
          </a:xfrm>
          <a:prstGeom prst="rect">
            <a:avLst/>
          </a:prstGeom>
          <a:noFill/>
          <a:ln>
            <a:noFill/>
          </a:ln>
        </p:spPr>
      </p:pic>
      <p:sp>
        <p:nvSpPr>
          <p:cNvPr id="532" name="Shape 532"/>
          <p:cNvSpPr/>
          <p:nvPr/>
        </p:nvSpPr>
        <p:spPr>
          <a:xfrm>
            <a:off x="5817680" y="4741271"/>
            <a:ext cx="156900" cy="111000"/>
          </a:xfrm>
          <a:custGeom>
            <a:pathLst>
              <a:path extrusionOk="0" h="120000" w="120000">
                <a:moveTo>
                  <a:pt x="48000" y="85716"/>
                </a:moveTo>
                <a:lnTo>
                  <a:pt x="48000" y="34283"/>
                </a:lnTo>
                <a:lnTo>
                  <a:pt x="78000" y="60000"/>
                </a:lnTo>
                <a:cubicBezTo>
                  <a:pt x="78000" y="60000"/>
                  <a:pt x="48000" y="85716"/>
                  <a:pt x="48000" y="85716"/>
                </a:cubicBezTo>
                <a:close/>
                <a:moveTo>
                  <a:pt x="120000" y="17144"/>
                </a:moveTo>
                <a:lnTo>
                  <a:pt x="120000" y="6850"/>
                </a:lnTo>
                <a:cubicBezTo>
                  <a:pt x="120000" y="3061"/>
                  <a:pt x="117855" y="0"/>
                  <a:pt x="115205" y="0"/>
                </a:cubicBezTo>
                <a:lnTo>
                  <a:pt x="4805" y="0"/>
                </a:lnTo>
                <a:cubicBezTo>
                  <a:pt x="2150" y="0"/>
                  <a:pt x="0" y="3061"/>
                  <a:pt x="0" y="6850"/>
                </a:cubicBezTo>
                <a:lnTo>
                  <a:pt x="0" y="17144"/>
                </a:lnTo>
                <a:lnTo>
                  <a:pt x="12000" y="17144"/>
                </a:lnTo>
                <a:lnTo>
                  <a:pt x="12000" y="34283"/>
                </a:lnTo>
                <a:lnTo>
                  <a:pt x="0" y="34283"/>
                </a:lnTo>
                <a:lnTo>
                  <a:pt x="0" y="51427"/>
                </a:lnTo>
                <a:lnTo>
                  <a:pt x="12000" y="51427"/>
                </a:lnTo>
                <a:lnTo>
                  <a:pt x="12000" y="68572"/>
                </a:lnTo>
                <a:lnTo>
                  <a:pt x="0" y="68572"/>
                </a:lnTo>
                <a:lnTo>
                  <a:pt x="0" y="85716"/>
                </a:lnTo>
                <a:lnTo>
                  <a:pt x="12000" y="85716"/>
                </a:lnTo>
                <a:lnTo>
                  <a:pt x="12000" y="102855"/>
                </a:lnTo>
                <a:lnTo>
                  <a:pt x="0" y="102855"/>
                </a:lnTo>
                <a:lnTo>
                  <a:pt x="0" y="113133"/>
                </a:lnTo>
                <a:cubicBezTo>
                  <a:pt x="0" y="116922"/>
                  <a:pt x="2150" y="120000"/>
                  <a:pt x="4805" y="120000"/>
                </a:cubicBezTo>
                <a:lnTo>
                  <a:pt x="115205" y="120000"/>
                </a:lnTo>
                <a:cubicBezTo>
                  <a:pt x="117855" y="120000"/>
                  <a:pt x="120000" y="116922"/>
                  <a:pt x="120000" y="113133"/>
                </a:cubicBezTo>
                <a:lnTo>
                  <a:pt x="120000" y="102855"/>
                </a:lnTo>
                <a:lnTo>
                  <a:pt x="108000" y="102855"/>
                </a:lnTo>
                <a:lnTo>
                  <a:pt x="108000" y="85716"/>
                </a:lnTo>
                <a:lnTo>
                  <a:pt x="120000" y="85716"/>
                </a:lnTo>
                <a:lnTo>
                  <a:pt x="120000" y="68572"/>
                </a:lnTo>
                <a:lnTo>
                  <a:pt x="108000" y="68572"/>
                </a:lnTo>
                <a:lnTo>
                  <a:pt x="108000" y="51427"/>
                </a:lnTo>
                <a:lnTo>
                  <a:pt x="120000" y="51427"/>
                </a:lnTo>
                <a:lnTo>
                  <a:pt x="120000" y="34283"/>
                </a:lnTo>
                <a:lnTo>
                  <a:pt x="108000" y="34283"/>
                </a:lnTo>
                <a:lnTo>
                  <a:pt x="108000" y="17144"/>
                </a:lnTo>
                <a:cubicBezTo>
                  <a:pt x="108000" y="17144"/>
                  <a:pt x="120000" y="17144"/>
                  <a:pt x="120000" y="17144"/>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pic>
        <p:nvPicPr>
          <p:cNvPr id="533" name="Shape 533"/>
          <p:cNvPicPr preferRelativeResize="0"/>
          <p:nvPr/>
        </p:nvPicPr>
        <p:blipFill>
          <a:blip r:embed="rId5">
            <a:alphaModFix/>
          </a:blip>
          <a:stretch>
            <a:fillRect/>
          </a:stretch>
        </p:blipFill>
        <p:spPr>
          <a:xfrm>
            <a:off x="608925" y="1347387"/>
            <a:ext cx="4884049" cy="2997275"/>
          </a:xfrm>
          <a:prstGeom prst="rect">
            <a:avLst/>
          </a:prstGeom>
          <a:noFill/>
          <a:ln>
            <a:noFill/>
          </a:ln>
        </p:spPr>
      </p:pic>
      <p:sp>
        <p:nvSpPr>
          <p:cNvPr id="534" name="Shape 534"/>
          <p:cNvSpPr/>
          <p:nvPr/>
        </p:nvSpPr>
        <p:spPr>
          <a:xfrm>
            <a:off x="6345072" y="2503411"/>
            <a:ext cx="685200" cy="685200"/>
          </a:xfrm>
          <a:prstGeom prst="ellipse">
            <a:avLst/>
          </a:prstGeom>
          <a:solidFill>
            <a:schemeClr val="accent1"/>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535" name="Shape 535"/>
          <p:cNvSpPr txBox="1"/>
          <p:nvPr/>
        </p:nvSpPr>
        <p:spPr>
          <a:xfrm>
            <a:off x="6451414" y="2682223"/>
            <a:ext cx="472500" cy="327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550"/>
              <a:buFont typeface="Lato"/>
              <a:buNone/>
            </a:pPr>
            <a:r>
              <a:rPr b="1" i="0" lang="en-US" sz="2200" u="none" cap="none" strike="noStrike">
                <a:solidFill>
                  <a:schemeClr val="lt1"/>
                </a:solidFill>
                <a:latin typeface="Lato"/>
                <a:ea typeface="Lato"/>
                <a:cs typeface="Lato"/>
                <a:sym typeface="Lato"/>
              </a:rPr>
              <a:t>1</a:t>
            </a:r>
            <a:endParaRPr/>
          </a:p>
        </p:txBody>
      </p:sp>
      <p:sp>
        <p:nvSpPr>
          <p:cNvPr id="536" name="Shape 536"/>
          <p:cNvSpPr/>
          <p:nvPr/>
        </p:nvSpPr>
        <p:spPr>
          <a:xfrm>
            <a:off x="7396175" y="2503413"/>
            <a:ext cx="685200" cy="685200"/>
          </a:xfrm>
          <a:prstGeom prst="ellipse">
            <a:avLst/>
          </a:prstGeom>
          <a:solidFill>
            <a:schemeClr val="accent2"/>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537" name="Shape 537"/>
          <p:cNvSpPr txBox="1"/>
          <p:nvPr/>
        </p:nvSpPr>
        <p:spPr>
          <a:xfrm>
            <a:off x="7373831" y="2682209"/>
            <a:ext cx="729900" cy="506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550"/>
              <a:buFont typeface="Lato"/>
              <a:buNone/>
            </a:pPr>
            <a:r>
              <a:rPr b="1" lang="en-US" sz="2200">
                <a:solidFill>
                  <a:schemeClr val="lt1"/>
                </a:solidFill>
                <a:latin typeface="Lato"/>
                <a:ea typeface="Lato"/>
                <a:cs typeface="Lato"/>
                <a:sym typeface="Lato"/>
              </a:rPr>
              <a:t>0.75</a:t>
            </a:r>
            <a:endParaRPr/>
          </a:p>
        </p:txBody>
      </p:sp>
      <p:sp>
        <p:nvSpPr>
          <p:cNvPr id="538" name="Shape 538"/>
          <p:cNvSpPr/>
          <p:nvPr/>
        </p:nvSpPr>
        <p:spPr>
          <a:xfrm>
            <a:off x="7158329" y="2682218"/>
            <a:ext cx="109800" cy="111000"/>
          </a:xfrm>
          <a:prstGeom prst="ellipse">
            <a:avLst/>
          </a:prstGeom>
          <a:solidFill>
            <a:srgbClr val="CDA007">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539" name="Shape 539"/>
          <p:cNvSpPr/>
          <p:nvPr/>
        </p:nvSpPr>
        <p:spPr>
          <a:xfrm>
            <a:off x="7158329" y="2898818"/>
            <a:ext cx="109800" cy="111000"/>
          </a:xfrm>
          <a:prstGeom prst="ellipse">
            <a:avLst/>
          </a:prstGeom>
          <a:solidFill>
            <a:srgbClr val="CDA007">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540" name="Shape 540"/>
          <p:cNvSpPr txBox="1"/>
          <p:nvPr/>
        </p:nvSpPr>
        <p:spPr>
          <a:xfrm>
            <a:off x="5996125" y="1664800"/>
            <a:ext cx="2434200" cy="3276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Clr>
                <a:srgbClr val="7F7F7F"/>
              </a:buClr>
              <a:buSzPts val="213"/>
              <a:buFont typeface="Lato"/>
              <a:buNone/>
            </a:pPr>
            <a:r>
              <a:rPr lang="en-US">
                <a:solidFill>
                  <a:srgbClr val="7F7F7F"/>
                </a:solidFill>
                <a:latin typeface="Lato"/>
                <a:ea typeface="Lato"/>
                <a:cs typeface="Lato"/>
                <a:sym typeface="Lato"/>
              </a:rPr>
              <a:t>Synthetic Data Through KNN of Minority Class</a:t>
            </a:r>
            <a:endParaRPr>
              <a:solidFill>
                <a:srgbClr val="7F7F7F"/>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idx="1" type="body"/>
          </p:nvPr>
        </p:nvSpPr>
        <p:spPr>
          <a:xfrm>
            <a:off x="593387" y="438150"/>
            <a:ext cx="7957200" cy="457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The market for Autonomous Vehicles is growing at an increasing rate </a:t>
            </a:r>
            <a:endParaRPr/>
          </a:p>
        </p:txBody>
      </p:sp>
      <p:sp>
        <p:nvSpPr>
          <p:cNvPr id="100" name="Shape 100"/>
          <p:cNvSpPr/>
          <p:nvPr/>
        </p:nvSpPr>
        <p:spPr>
          <a:xfrm>
            <a:off x="594360" y="1753985"/>
            <a:ext cx="2406600" cy="2406600"/>
          </a:xfrm>
          <a:prstGeom prst="ellipse">
            <a:avLst/>
          </a:prstGeom>
          <a:solidFill>
            <a:srgbClr val="A4AD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01" name="Shape 101"/>
          <p:cNvSpPr txBox="1"/>
          <p:nvPr/>
        </p:nvSpPr>
        <p:spPr>
          <a:xfrm>
            <a:off x="845650" y="1879932"/>
            <a:ext cx="1909200" cy="986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900"/>
              <a:buFont typeface="Lato"/>
              <a:buNone/>
            </a:pPr>
            <a:r>
              <a:rPr b="1" lang="en-US" sz="4000">
                <a:solidFill>
                  <a:schemeClr val="lt1"/>
                </a:solidFill>
                <a:latin typeface="Lato"/>
                <a:ea typeface="Lato"/>
                <a:cs typeface="Lato"/>
                <a:sym typeface="Lato"/>
              </a:rPr>
              <a:t>12 </a:t>
            </a:r>
            <a:endParaRPr b="1" sz="4000">
              <a:solidFill>
                <a:schemeClr val="lt1"/>
              </a:solidFill>
              <a:latin typeface="Lato"/>
              <a:ea typeface="Lato"/>
              <a:cs typeface="Lato"/>
              <a:sym typeface="Lato"/>
            </a:endParaRPr>
          </a:p>
          <a:p>
            <a:pPr indent="0" lvl="0" marL="0" marR="0" rtl="0" algn="ctr">
              <a:lnSpc>
                <a:spcPct val="100000"/>
              </a:lnSpc>
              <a:spcBef>
                <a:spcPts val="0"/>
              </a:spcBef>
              <a:spcAft>
                <a:spcPts val="0"/>
              </a:spcAft>
              <a:buClr>
                <a:schemeClr val="lt1"/>
              </a:buClr>
              <a:buSzPts val="900"/>
              <a:buFont typeface="Lato"/>
              <a:buNone/>
            </a:pPr>
            <a:r>
              <a:rPr b="1" lang="en-US" sz="2400">
                <a:solidFill>
                  <a:schemeClr val="lt1"/>
                </a:solidFill>
                <a:latin typeface="Lato"/>
                <a:ea typeface="Lato"/>
                <a:cs typeface="Lato"/>
                <a:sym typeface="Lato"/>
              </a:rPr>
              <a:t>Million</a:t>
            </a:r>
            <a:endParaRPr sz="2400"/>
          </a:p>
        </p:txBody>
      </p:sp>
      <p:sp>
        <p:nvSpPr>
          <p:cNvPr id="102" name="Shape 102"/>
          <p:cNvSpPr txBox="1"/>
          <p:nvPr/>
        </p:nvSpPr>
        <p:spPr>
          <a:xfrm>
            <a:off x="902278" y="3000758"/>
            <a:ext cx="1790700" cy="6669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600"/>
              </a:spcAft>
              <a:buClr>
                <a:schemeClr val="dk1"/>
              </a:buClr>
              <a:buSzPts val="1100"/>
              <a:buFont typeface="Arial"/>
              <a:buNone/>
            </a:pPr>
            <a:r>
              <a:rPr lang="en-US">
                <a:solidFill>
                  <a:schemeClr val="lt1"/>
                </a:solidFill>
                <a:latin typeface="Lato"/>
                <a:ea typeface="Lato"/>
                <a:cs typeface="Lato"/>
                <a:sym typeface="Lato"/>
              </a:rPr>
              <a:t>Autonomous vehicles sold per year by 2035</a:t>
            </a:r>
            <a:endParaRPr>
              <a:solidFill>
                <a:schemeClr val="lt1"/>
              </a:solidFill>
              <a:latin typeface="Lato"/>
              <a:ea typeface="Lato"/>
              <a:cs typeface="Lato"/>
              <a:sym typeface="Lato"/>
            </a:endParaRPr>
          </a:p>
        </p:txBody>
      </p:sp>
      <p:cxnSp>
        <p:nvCxnSpPr>
          <p:cNvPr id="103" name="Shape 103"/>
          <p:cNvCxnSpPr/>
          <p:nvPr/>
        </p:nvCxnSpPr>
        <p:spPr>
          <a:xfrm rot="10800000">
            <a:off x="928257" y="2888368"/>
            <a:ext cx="1738800" cy="0"/>
          </a:xfrm>
          <a:prstGeom prst="straightConnector1">
            <a:avLst/>
          </a:prstGeom>
          <a:noFill/>
          <a:ln cap="flat" cmpd="sng" w="12700">
            <a:solidFill>
              <a:srgbClr val="E5E5E5"/>
            </a:solidFill>
            <a:prstDash val="solid"/>
            <a:miter lim="8000"/>
            <a:headEnd len="sm" w="sm" type="none"/>
            <a:tailEnd len="sm" w="sm" type="none"/>
          </a:ln>
        </p:spPr>
      </p:cxnSp>
      <p:sp>
        <p:nvSpPr>
          <p:cNvPr id="104" name="Shape 104"/>
          <p:cNvSpPr/>
          <p:nvPr/>
        </p:nvSpPr>
        <p:spPr>
          <a:xfrm>
            <a:off x="3368732" y="1753985"/>
            <a:ext cx="2406600" cy="24066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05" name="Shape 105"/>
          <p:cNvSpPr txBox="1"/>
          <p:nvPr/>
        </p:nvSpPr>
        <p:spPr>
          <a:xfrm>
            <a:off x="3617362" y="2042491"/>
            <a:ext cx="1909200" cy="55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900"/>
              <a:buFont typeface="Lato"/>
              <a:buNone/>
            </a:pPr>
            <a:r>
              <a:rPr b="1" lang="en-US" sz="3000">
                <a:solidFill>
                  <a:schemeClr val="lt1"/>
                </a:solidFill>
                <a:latin typeface="Lato"/>
                <a:ea typeface="Lato"/>
                <a:cs typeface="Lato"/>
                <a:sym typeface="Lato"/>
              </a:rPr>
              <a:t>$</a:t>
            </a:r>
            <a:r>
              <a:rPr b="1" i="0" lang="en-US" sz="3000" u="none" cap="none" strike="noStrike">
                <a:solidFill>
                  <a:schemeClr val="lt1"/>
                </a:solidFill>
                <a:latin typeface="Lato"/>
                <a:ea typeface="Lato"/>
                <a:cs typeface="Lato"/>
                <a:sym typeface="Lato"/>
              </a:rPr>
              <a:t>4</a:t>
            </a:r>
            <a:r>
              <a:rPr b="1" lang="en-US" sz="3000">
                <a:solidFill>
                  <a:schemeClr val="lt1"/>
                </a:solidFill>
                <a:latin typeface="Lato"/>
                <a:ea typeface="Lato"/>
                <a:cs typeface="Lato"/>
                <a:sym typeface="Lato"/>
              </a:rPr>
              <a:t>2-$77</a:t>
            </a:r>
            <a:endParaRPr b="1" sz="3000">
              <a:solidFill>
                <a:schemeClr val="lt1"/>
              </a:solidFill>
              <a:latin typeface="Lato"/>
              <a:ea typeface="Lato"/>
              <a:cs typeface="Lato"/>
              <a:sym typeface="Lato"/>
            </a:endParaRPr>
          </a:p>
          <a:p>
            <a:pPr indent="0" lvl="0" marL="0" marR="0" rtl="0" algn="ctr">
              <a:lnSpc>
                <a:spcPct val="100000"/>
              </a:lnSpc>
              <a:spcBef>
                <a:spcPts val="0"/>
              </a:spcBef>
              <a:spcAft>
                <a:spcPts val="0"/>
              </a:spcAft>
              <a:buClr>
                <a:schemeClr val="lt1"/>
              </a:buClr>
              <a:buSzPts val="900"/>
              <a:buFont typeface="Lato"/>
              <a:buNone/>
            </a:pPr>
            <a:r>
              <a:rPr b="1" lang="en-US" sz="2400">
                <a:solidFill>
                  <a:schemeClr val="lt1"/>
                </a:solidFill>
                <a:latin typeface="Lato"/>
                <a:ea typeface="Lato"/>
                <a:cs typeface="Lato"/>
                <a:sym typeface="Lato"/>
              </a:rPr>
              <a:t>Billion</a:t>
            </a:r>
            <a:endParaRPr b="1" sz="2400">
              <a:solidFill>
                <a:schemeClr val="lt1"/>
              </a:solidFill>
              <a:latin typeface="Lato"/>
              <a:ea typeface="Lato"/>
              <a:cs typeface="Lato"/>
              <a:sym typeface="Lato"/>
            </a:endParaRPr>
          </a:p>
        </p:txBody>
      </p:sp>
      <p:sp>
        <p:nvSpPr>
          <p:cNvPr id="106" name="Shape 106"/>
          <p:cNvSpPr txBox="1"/>
          <p:nvPr/>
        </p:nvSpPr>
        <p:spPr>
          <a:xfrm>
            <a:off x="3676651" y="3000758"/>
            <a:ext cx="1790700" cy="666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lang="en-US">
                <a:solidFill>
                  <a:schemeClr val="lt1"/>
                </a:solidFill>
                <a:latin typeface="Lato"/>
                <a:ea typeface="Lato"/>
                <a:cs typeface="Lato"/>
                <a:sym typeface="Lato"/>
              </a:rPr>
              <a:t>Growth in the market for autonomous vehicle (2025-2035)</a:t>
            </a:r>
            <a:endParaRPr>
              <a:solidFill>
                <a:schemeClr val="lt1"/>
              </a:solidFill>
              <a:latin typeface="Lato"/>
              <a:ea typeface="Lato"/>
              <a:cs typeface="Lato"/>
              <a:sym typeface="Lato"/>
            </a:endParaRPr>
          </a:p>
          <a:p>
            <a:pPr indent="0" lvl="0" marL="0" marR="0" rtl="0" algn="ctr">
              <a:lnSpc>
                <a:spcPct val="120000"/>
              </a:lnSpc>
              <a:spcBef>
                <a:spcPts val="1600"/>
              </a:spcBef>
              <a:spcAft>
                <a:spcPts val="0"/>
              </a:spcAft>
              <a:buClr>
                <a:schemeClr val="lt1"/>
              </a:buClr>
              <a:buSzPts val="225"/>
              <a:buFont typeface="Lato"/>
              <a:buNone/>
            </a:pPr>
            <a:r>
              <a:t/>
            </a:r>
            <a:endParaRPr>
              <a:solidFill>
                <a:schemeClr val="lt1"/>
              </a:solidFill>
              <a:latin typeface="Lato"/>
              <a:ea typeface="Lato"/>
              <a:cs typeface="Lato"/>
              <a:sym typeface="Lato"/>
            </a:endParaRPr>
          </a:p>
        </p:txBody>
      </p:sp>
      <p:cxnSp>
        <p:nvCxnSpPr>
          <p:cNvPr id="107" name="Shape 107"/>
          <p:cNvCxnSpPr/>
          <p:nvPr/>
        </p:nvCxnSpPr>
        <p:spPr>
          <a:xfrm rot="10800000">
            <a:off x="3702630" y="2888368"/>
            <a:ext cx="1738800" cy="0"/>
          </a:xfrm>
          <a:prstGeom prst="straightConnector1">
            <a:avLst/>
          </a:prstGeom>
          <a:noFill/>
          <a:ln cap="flat" cmpd="sng" w="12700">
            <a:solidFill>
              <a:srgbClr val="E5E5E5"/>
            </a:solidFill>
            <a:prstDash val="solid"/>
            <a:miter lim="8000"/>
            <a:headEnd len="sm" w="sm" type="none"/>
            <a:tailEnd len="sm" w="sm" type="none"/>
          </a:ln>
        </p:spPr>
      </p:cxnSp>
      <p:sp>
        <p:nvSpPr>
          <p:cNvPr id="108" name="Shape 108"/>
          <p:cNvSpPr/>
          <p:nvPr/>
        </p:nvSpPr>
        <p:spPr>
          <a:xfrm>
            <a:off x="6140564" y="1753985"/>
            <a:ext cx="2406600" cy="2406600"/>
          </a:xfrm>
          <a:prstGeom prst="ellipse">
            <a:avLst/>
          </a:prstGeom>
          <a:solidFill>
            <a:srgbClr val="9BC31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09" name="Shape 109"/>
          <p:cNvSpPr txBox="1"/>
          <p:nvPr/>
        </p:nvSpPr>
        <p:spPr>
          <a:xfrm>
            <a:off x="6389194" y="2042491"/>
            <a:ext cx="1909200" cy="55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900"/>
              <a:buFont typeface="Lato"/>
              <a:buNone/>
            </a:pPr>
            <a:r>
              <a:rPr b="1" lang="en-US" sz="4800">
                <a:solidFill>
                  <a:schemeClr val="lt1"/>
                </a:solidFill>
                <a:latin typeface="Lato"/>
                <a:ea typeface="Lato"/>
                <a:cs typeface="Lato"/>
                <a:sym typeface="Lato"/>
              </a:rPr>
              <a:t>25%</a:t>
            </a:r>
            <a:endParaRPr b="1" sz="4800"/>
          </a:p>
        </p:txBody>
      </p:sp>
      <p:sp>
        <p:nvSpPr>
          <p:cNvPr id="110" name="Shape 110"/>
          <p:cNvSpPr txBox="1"/>
          <p:nvPr/>
        </p:nvSpPr>
        <p:spPr>
          <a:xfrm>
            <a:off x="6389194" y="2615899"/>
            <a:ext cx="1909200" cy="166800"/>
          </a:xfrm>
          <a:prstGeom prst="rect">
            <a:avLst/>
          </a:prstGeom>
          <a:noFill/>
          <a:ln>
            <a:noFill/>
          </a:ln>
        </p:spPr>
        <p:txBody>
          <a:bodyPr anchorCtr="0" anchor="t" bIns="0" lIns="0" spcFirstLastPara="1" rIns="0" wrap="square" tIns="0">
            <a:noAutofit/>
          </a:bodyPr>
          <a:lstStyle/>
          <a:p>
            <a:pPr indent="0" lvl="0" marL="0" marR="0" rtl="0" algn="ctr">
              <a:lnSpc>
                <a:spcPct val="118181"/>
              </a:lnSpc>
              <a:spcBef>
                <a:spcPts val="0"/>
              </a:spcBef>
              <a:spcAft>
                <a:spcPts val="0"/>
              </a:spcAft>
              <a:buClr>
                <a:schemeClr val="lt1"/>
              </a:buClr>
              <a:buSzPts val="275"/>
              <a:buFont typeface="Lato"/>
              <a:buNone/>
            </a:pPr>
            <a:r>
              <a:t/>
            </a:r>
            <a:endParaRPr/>
          </a:p>
        </p:txBody>
      </p:sp>
      <p:sp>
        <p:nvSpPr>
          <p:cNvPr id="111" name="Shape 111"/>
          <p:cNvSpPr txBox="1"/>
          <p:nvPr/>
        </p:nvSpPr>
        <p:spPr>
          <a:xfrm>
            <a:off x="6448482" y="3000758"/>
            <a:ext cx="1790700" cy="666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lang="en-US">
                <a:solidFill>
                  <a:schemeClr val="lt1"/>
                </a:solidFill>
                <a:latin typeface="Lato"/>
                <a:ea typeface="Lato"/>
                <a:cs typeface="Lato"/>
                <a:sym typeface="Lato"/>
              </a:rPr>
              <a:t>Market share of new car market</a:t>
            </a:r>
            <a:endParaRPr sz="1800">
              <a:solidFill>
                <a:srgbClr val="595959"/>
              </a:solidFill>
            </a:endParaRPr>
          </a:p>
          <a:p>
            <a:pPr indent="0" lvl="0" marL="0" marR="0" rtl="0" algn="ctr">
              <a:lnSpc>
                <a:spcPct val="120000"/>
              </a:lnSpc>
              <a:spcBef>
                <a:spcPts val="1600"/>
              </a:spcBef>
              <a:spcAft>
                <a:spcPts val="0"/>
              </a:spcAft>
              <a:buClr>
                <a:schemeClr val="lt1"/>
              </a:buClr>
              <a:buSzPts val="225"/>
              <a:buFont typeface="Lato"/>
              <a:buNone/>
            </a:pPr>
            <a:r>
              <a:t/>
            </a:r>
            <a:endParaRPr sz="900">
              <a:solidFill>
                <a:schemeClr val="lt1"/>
              </a:solidFill>
              <a:latin typeface="Lato"/>
              <a:ea typeface="Lato"/>
              <a:cs typeface="Lato"/>
              <a:sym typeface="Lato"/>
            </a:endParaRPr>
          </a:p>
        </p:txBody>
      </p:sp>
      <p:cxnSp>
        <p:nvCxnSpPr>
          <p:cNvPr id="112" name="Shape 112"/>
          <p:cNvCxnSpPr/>
          <p:nvPr/>
        </p:nvCxnSpPr>
        <p:spPr>
          <a:xfrm rot="10800000">
            <a:off x="6474463" y="2888368"/>
            <a:ext cx="1738800" cy="0"/>
          </a:xfrm>
          <a:prstGeom prst="straightConnector1">
            <a:avLst/>
          </a:prstGeom>
          <a:noFill/>
          <a:ln cap="flat" cmpd="sng" w="12700">
            <a:solidFill>
              <a:srgbClr val="E5E5E5"/>
            </a:solidFill>
            <a:prstDash val="solid"/>
            <a:miter lim="8000"/>
            <a:headEnd len="sm" w="sm" type="none"/>
            <a:tailEnd len="sm" w="sm" type="none"/>
          </a:ln>
        </p:spPr>
      </p:cxnSp>
      <p:sp>
        <p:nvSpPr>
          <p:cNvPr id="113" name="Shape 113"/>
          <p:cNvSpPr txBox="1"/>
          <p:nvPr/>
        </p:nvSpPr>
        <p:spPr>
          <a:xfrm>
            <a:off x="76188" y="4007850"/>
            <a:ext cx="9144000" cy="19023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en-US" sz="1000">
                <a:solidFill>
                  <a:srgbClr val="B7B7B7"/>
                </a:solidFill>
              </a:rPr>
              <a:t>Source: Infoholic Research LLP. (2017). Autonomous Vehicle Market: Global Drivers, Restraints, Opportunities, Trends, and Forecasts to 2023. Research and Markets.</a:t>
            </a:r>
            <a:endParaRPr sz="1000">
              <a:solidFill>
                <a:srgbClr val="B7B7B7"/>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Shape 545"/>
          <p:cNvSpPr txBox="1"/>
          <p:nvPr>
            <p:ph idx="1" type="body"/>
          </p:nvPr>
        </p:nvSpPr>
        <p:spPr>
          <a:xfrm>
            <a:off x="0" y="438150"/>
            <a:ext cx="9144000" cy="457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Tuning the algorithm is critical to model </a:t>
            </a:r>
            <a:endParaRPr/>
          </a:p>
          <a:p>
            <a:pPr indent="0" lvl="0" marL="0" rtl="0">
              <a:spcBef>
                <a:spcPts val="0"/>
              </a:spcBef>
              <a:spcAft>
                <a:spcPts val="0"/>
              </a:spcAft>
              <a:buNone/>
            </a:pPr>
            <a:r>
              <a:rPr lang="en-US"/>
              <a:t>performance</a:t>
            </a:r>
            <a:endParaRPr/>
          </a:p>
        </p:txBody>
      </p:sp>
      <p:cxnSp>
        <p:nvCxnSpPr>
          <p:cNvPr id="546" name="Shape 546"/>
          <p:cNvCxnSpPr/>
          <p:nvPr/>
        </p:nvCxnSpPr>
        <p:spPr>
          <a:xfrm>
            <a:off x="3477447" y="4796712"/>
            <a:ext cx="255900" cy="0"/>
          </a:xfrm>
          <a:prstGeom prst="straightConnector1">
            <a:avLst/>
          </a:prstGeom>
          <a:noFill/>
          <a:ln cap="flat" cmpd="sng" w="9525">
            <a:solidFill>
              <a:schemeClr val="dk2"/>
            </a:solidFill>
            <a:prstDash val="solid"/>
            <a:round/>
            <a:headEnd len="med" w="med" type="none"/>
            <a:tailEnd len="med" w="med" type="triangle"/>
          </a:ln>
        </p:spPr>
      </p:cxnSp>
      <p:sp>
        <p:nvSpPr>
          <p:cNvPr id="547" name="Shape 547"/>
          <p:cNvSpPr/>
          <p:nvPr/>
        </p:nvSpPr>
        <p:spPr>
          <a:xfrm>
            <a:off x="4780366" y="4588533"/>
            <a:ext cx="399000" cy="402900"/>
          </a:xfrm>
          <a:prstGeom prst="ellipse">
            <a:avLst/>
          </a:prstGeom>
          <a:solidFill>
            <a:srgbClr val="6B875A"/>
          </a:solidFill>
          <a:ln cap="flat" cmpd="sng" w="12700">
            <a:solidFill>
              <a:schemeClr val="lt1"/>
            </a:solidFill>
            <a:prstDash val="solid"/>
            <a:miter lim="8000"/>
            <a:headEnd len="sm" w="sm" type="none"/>
            <a:tailEnd len="sm" w="sm" type="none"/>
          </a:ln>
          <a:effectLst>
            <a:reflection blurRad="0" dir="5400000" dist="9525" endA="0" endPos="30000" fadeDir="5400012" kx="0" rotWithShape="0" algn="bl" stA="93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548" name="Shape 548"/>
          <p:cNvSpPr/>
          <p:nvPr/>
        </p:nvSpPr>
        <p:spPr>
          <a:xfrm>
            <a:off x="5696556" y="4588533"/>
            <a:ext cx="399000" cy="402900"/>
          </a:xfrm>
          <a:prstGeom prst="ellipse">
            <a:avLst/>
          </a:prstGeom>
          <a:solidFill>
            <a:srgbClr val="CDA007">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549" name="Shape 549"/>
          <p:cNvSpPr/>
          <p:nvPr/>
        </p:nvSpPr>
        <p:spPr>
          <a:xfrm>
            <a:off x="2947987" y="4588533"/>
            <a:ext cx="399000" cy="402900"/>
          </a:xfrm>
          <a:prstGeom prst="ellipse">
            <a:avLst/>
          </a:prstGeom>
          <a:solidFill>
            <a:srgbClr val="6978B9">
              <a:alpha val="47310"/>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550" name="Shape 550"/>
          <p:cNvSpPr/>
          <p:nvPr/>
        </p:nvSpPr>
        <p:spPr>
          <a:xfrm>
            <a:off x="3864177" y="4588533"/>
            <a:ext cx="399000" cy="402900"/>
          </a:xfrm>
          <a:prstGeom prst="ellipse">
            <a:avLst/>
          </a:prstGeom>
          <a:solidFill>
            <a:srgbClr val="00968C">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551" name="Shape 551"/>
          <p:cNvSpPr/>
          <p:nvPr/>
        </p:nvSpPr>
        <p:spPr>
          <a:xfrm>
            <a:off x="4894655" y="4720196"/>
            <a:ext cx="170400" cy="153000"/>
          </a:xfrm>
          <a:custGeom>
            <a:pathLst>
              <a:path extrusionOk="0" h="120000" w="120000">
                <a:moveTo>
                  <a:pt x="16254" y="107754"/>
                </a:moveTo>
                <a:cubicBezTo>
                  <a:pt x="15001" y="109174"/>
                  <a:pt x="15001" y="111476"/>
                  <a:pt x="16254" y="112890"/>
                </a:cubicBezTo>
                <a:lnTo>
                  <a:pt x="21984" y="119189"/>
                </a:lnTo>
                <a:cubicBezTo>
                  <a:pt x="23237" y="120603"/>
                  <a:pt x="25229" y="120005"/>
                  <a:pt x="26483" y="118591"/>
                </a:cubicBezTo>
                <a:lnTo>
                  <a:pt x="56044" y="85924"/>
                </a:lnTo>
                <a:lnTo>
                  <a:pt x="46990" y="74316"/>
                </a:lnTo>
                <a:cubicBezTo>
                  <a:pt x="46990" y="74316"/>
                  <a:pt x="16254" y="107754"/>
                  <a:pt x="16254" y="107754"/>
                </a:cubicBezTo>
                <a:close/>
                <a:moveTo>
                  <a:pt x="119658" y="15229"/>
                </a:moveTo>
                <a:cubicBezTo>
                  <a:pt x="119211" y="11882"/>
                  <a:pt x="117672" y="12580"/>
                  <a:pt x="116872" y="13994"/>
                </a:cubicBezTo>
                <a:cubicBezTo>
                  <a:pt x="116066" y="15425"/>
                  <a:pt x="112524" y="21461"/>
                  <a:pt x="111069" y="24194"/>
                </a:cubicBezTo>
                <a:cubicBezTo>
                  <a:pt x="109620" y="26905"/>
                  <a:pt x="106056" y="32259"/>
                  <a:pt x="99414" y="26972"/>
                </a:cubicBezTo>
                <a:cubicBezTo>
                  <a:pt x="92498" y="21478"/>
                  <a:pt x="94904" y="17644"/>
                  <a:pt x="96107" y="15067"/>
                </a:cubicBezTo>
                <a:cubicBezTo>
                  <a:pt x="97321" y="12474"/>
                  <a:pt x="101037" y="5197"/>
                  <a:pt x="101574" y="4297"/>
                </a:cubicBezTo>
                <a:cubicBezTo>
                  <a:pt x="102111" y="3381"/>
                  <a:pt x="101484" y="726"/>
                  <a:pt x="99336" y="1838"/>
                </a:cubicBezTo>
                <a:cubicBezTo>
                  <a:pt x="97187" y="2950"/>
                  <a:pt x="84138" y="8780"/>
                  <a:pt x="82331" y="17146"/>
                </a:cubicBezTo>
                <a:cubicBezTo>
                  <a:pt x="80479" y="25653"/>
                  <a:pt x="83881" y="33254"/>
                  <a:pt x="77211" y="40804"/>
                </a:cubicBezTo>
                <a:lnTo>
                  <a:pt x="69120" y="50289"/>
                </a:lnTo>
                <a:lnTo>
                  <a:pt x="77245" y="60891"/>
                </a:lnTo>
                <a:lnTo>
                  <a:pt x="87210" y="50261"/>
                </a:lnTo>
                <a:cubicBezTo>
                  <a:pt x="89583" y="47578"/>
                  <a:pt x="94658" y="44974"/>
                  <a:pt x="99246" y="46147"/>
                </a:cubicBezTo>
                <a:cubicBezTo>
                  <a:pt x="109088" y="48651"/>
                  <a:pt x="114454" y="44499"/>
                  <a:pt x="117689" y="37630"/>
                </a:cubicBezTo>
                <a:cubicBezTo>
                  <a:pt x="120593" y="31493"/>
                  <a:pt x="120111" y="18572"/>
                  <a:pt x="119658" y="15229"/>
                </a:cubicBezTo>
                <a:close/>
                <a:moveTo>
                  <a:pt x="53033" y="42431"/>
                </a:moveTo>
                <a:cubicBezTo>
                  <a:pt x="52306" y="41492"/>
                  <a:pt x="51410" y="41464"/>
                  <a:pt x="50638" y="42235"/>
                </a:cubicBezTo>
                <a:lnTo>
                  <a:pt x="41999" y="50713"/>
                </a:lnTo>
                <a:cubicBezTo>
                  <a:pt x="41322" y="51390"/>
                  <a:pt x="41221" y="52630"/>
                  <a:pt x="41837" y="53424"/>
                </a:cubicBezTo>
                <a:lnTo>
                  <a:pt x="91804" y="117345"/>
                </a:lnTo>
                <a:cubicBezTo>
                  <a:pt x="92973" y="118854"/>
                  <a:pt x="94999" y="119010"/>
                  <a:pt x="96331" y="117702"/>
                </a:cubicBezTo>
                <a:lnTo>
                  <a:pt x="102172" y="112197"/>
                </a:lnTo>
                <a:cubicBezTo>
                  <a:pt x="103515" y="110878"/>
                  <a:pt x="103650" y="108587"/>
                  <a:pt x="102491" y="107067"/>
                </a:cubicBezTo>
                <a:cubicBezTo>
                  <a:pt x="102491" y="107067"/>
                  <a:pt x="53033" y="42431"/>
                  <a:pt x="53033" y="42431"/>
                </a:cubicBezTo>
                <a:close/>
                <a:moveTo>
                  <a:pt x="18644" y="38932"/>
                </a:moveTo>
                <a:cubicBezTo>
                  <a:pt x="24261" y="34019"/>
                  <a:pt x="28928" y="37406"/>
                  <a:pt x="35150" y="45505"/>
                </a:cubicBezTo>
                <a:cubicBezTo>
                  <a:pt x="35850" y="46421"/>
                  <a:pt x="36790" y="45348"/>
                  <a:pt x="37327" y="44828"/>
                </a:cubicBezTo>
                <a:cubicBezTo>
                  <a:pt x="37853" y="44303"/>
                  <a:pt x="46067" y="35992"/>
                  <a:pt x="46470" y="35612"/>
                </a:cubicBezTo>
                <a:cubicBezTo>
                  <a:pt x="46867" y="35215"/>
                  <a:pt x="47348" y="34466"/>
                  <a:pt x="46716" y="33634"/>
                </a:cubicBezTo>
                <a:cubicBezTo>
                  <a:pt x="46072" y="32801"/>
                  <a:pt x="43739" y="29403"/>
                  <a:pt x="42240" y="27195"/>
                </a:cubicBezTo>
                <a:cubicBezTo>
                  <a:pt x="31351" y="11177"/>
                  <a:pt x="72041" y="318"/>
                  <a:pt x="65791" y="145"/>
                </a:cubicBezTo>
                <a:cubicBezTo>
                  <a:pt x="62613" y="50"/>
                  <a:pt x="49849" y="-117"/>
                  <a:pt x="47941" y="117"/>
                </a:cubicBezTo>
                <a:cubicBezTo>
                  <a:pt x="40208" y="1033"/>
                  <a:pt x="30506" y="9154"/>
                  <a:pt x="25621" y="12938"/>
                </a:cubicBezTo>
                <a:cubicBezTo>
                  <a:pt x="19225" y="17856"/>
                  <a:pt x="16842" y="20740"/>
                  <a:pt x="16450" y="21142"/>
                </a:cubicBezTo>
                <a:cubicBezTo>
                  <a:pt x="14643" y="22914"/>
                  <a:pt x="16159" y="27011"/>
                  <a:pt x="12880" y="30241"/>
                </a:cubicBezTo>
                <a:cubicBezTo>
                  <a:pt x="9417" y="33650"/>
                  <a:pt x="7257" y="31068"/>
                  <a:pt x="5248" y="33047"/>
                </a:cubicBezTo>
                <a:cubicBezTo>
                  <a:pt x="4258" y="34036"/>
                  <a:pt x="1471" y="36378"/>
                  <a:pt x="677" y="37155"/>
                </a:cubicBezTo>
                <a:cubicBezTo>
                  <a:pt x="-123" y="37948"/>
                  <a:pt x="-268" y="39284"/>
                  <a:pt x="548" y="40346"/>
                </a:cubicBezTo>
                <a:cubicBezTo>
                  <a:pt x="548" y="40346"/>
                  <a:pt x="8163" y="49802"/>
                  <a:pt x="8807" y="50641"/>
                </a:cubicBezTo>
                <a:cubicBezTo>
                  <a:pt x="9439" y="51468"/>
                  <a:pt x="11162" y="52183"/>
                  <a:pt x="12220" y="51121"/>
                </a:cubicBezTo>
                <a:cubicBezTo>
                  <a:pt x="13289" y="50065"/>
                  <a:pt x="16030" y="47377"/>
                  <a:pt x="16484" y="46902"/>
                </a:cubicBezTo>
                <a:cubicBezTo>
                  <a:pt x="16954" y="46455"/>
                  <a:pt x="16187" y="41073"/>
                  <a:pt x="18644" y="38932"/>
                </a:cubicBezTo>
                <a:close/>
              </a:path>
            </a:pathLst>
          </a:custGeom>
          <a:solidFill>
            <a:srgbClr val="FFFFFF"/>
          </a:solidFill>
          <a:ln>
            <a:noFill/>
          </a:ln>
          <a:effectLst>
            <a:reflection blurRad="0" dir="5400000" dist="9525" endA="0" endPos="30000" fadeDir="5400012" kx="0" rotWithShape="0" algn="bl" stA="51000" stPos="0" sy="-100000" ky="0"/>
          </a:effectLst>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cxnSp>
        <p:nvCxnSpPr>
          <p:cNvPr id="552" name="Shape 552"/>
          <p:cNvCxnSpPr/>
          <p:nvPr/>
        </p:nvCxnSpPr>
        <p:spPr>
          <a:xfrm>
            <a:off x="4408550" y="4796712"/>
            <a:ext cx="255900" cy="0"/>
          </a:xfrm>
          <a:prstGeom prst="straightConnector1">
            <a:avLst/>
          </a:prstGeom>
          <a:noFill/>
          <a:ln cap="flat" cmpd="sng" w="9525">
            <a:solidFill>
              <a:schemeClr val="dk2"/>
            </a:solidFill>
            <a:prstDash val="solid"/>
            <a:round/>
            <a:headEnd len="med" w="med" type="none"/>
            <a:tailEnd len="med" w="med" type="triangle"/>
          </a:ln>
        </p:spPr>
      </p:cxnSp>
      <p:cxnSp>
        <p:nvCxnSpPr>
          <p:cNvPr id="553" name="Shape 553"/>
          <p:cNvCxnSpPr/>
          <p:nvPr/>
        </p:nvCxnSpPr>
        <p:spPr>
          <a:xfrm>
            <a:off x="5339653" y="4796712"/>
            <a:ext cx="255900" cy="0"/>
          </a:xfrm>
          <a:prstGeom prst="straightConnector1">
            <a:avLst/>
          </a:prstGeom>
          <a:noFill/>
          <a:ln cap="flat" cmpd="sng" w="9525">
            <a:solidFill>
              <a:schemeClr val="dk2"/>
            </a:solidFill>
            <a:prstDash val="solid"/>
            <a:round/>
            <a:headEnd len="med" w="med" type="none"/>
            <a:tailEnd len="med" w="med" type="triangle"/>
          </a:ln>
        </p:spPr>
      </p:cxnSp>
      <p:pic>
        <p:nvPicPr>
          <p:cNvPr id="554" name="Shape 554"/>
          <p:cNvPicPr preferRelativeResize="0"/>
          <p:nvPr/>
        </p:nvPicPr>
        <p:blipFill>
          <a:blip r:embed="rId3">
            <a:alphaModFix/>
          </a:blip>
          <a:stretch>
            <a:fillRect/>
          </a:stretch>
        </p:blipFill>
        <p:spPr>
          <a:xfrm>
            <a:off x="3075898" y="4698279"/>
            <a:ext cx="156842" cy="196868"/>
          </a:xfrm>
          <a:prstGeom prst="rect">
            <a:avLst/>
          </a:prstGeom>
          <a:noFill/>
          <a:ln>
            <a:noFill/>
          </a:ln>
        </p:spPr>
      </p:pic>
      <p:pic>
        <p:nvPicPr>
          <p:cNvPr id="555" name="Shape 555"/>
          <p:cNvPicPr preferRelativeResize="0"/>
          <p:nvPr/>
        </p:nvPicPr>
        <p:blipFill>
          <a:blip r:embed="rId4">
            <a:alphaModFix/>
          </a:blip>
          <a:stretch>
            <a:fillRect/>
          </a:stretch>
        </p:blipFill>
        <p:spPr>
          <a:xfrm>
            <a:off x="3971152" y="4675349"/>
            <a:ext cx="199512" cy="201396"/>
          </a:xfrm>
          <a:prstGeom prst="rect">
            <a:avLst/>
          </a:prstGeom>
          <a:noFill/>
          <a:ln>
            <a:noFill/>
          </a:ln>
        </p:spPr>
      </p:pic>
      <p:sp>
        <p:nvSpPr>
          <p:cNvPr id="556" name="Shape 556"/>
          <p:cNvSpPr/>
          <p:nvPr/>
        </p:nvSpPr>
        <p:spPr>
          <a:xfrm>
            <a:off x="5817680" y="4741271"/>
            <a:ext cx="156900" cy="111000"/>
          </a:xfrm>
          <a:custGeom>
            <a:pathLst>
              <a:path extrusionOk="0" h="120000" w="120000">
                <a:moveTo>
                  <a:pt x="48000" y="85716"/>
                </a:moveTo>
                <a:lnTo>
                  <a:pt x="48000" y="34283"/>
                </a:lnTo>
                <a:lnTo>
                  <a:pt x="78000" y="60000"/>
                </a:lnTo>
                <a:cubicBezTo>
                  <a:pt x="78000" y="60000"/>
                  <a:pt x="48000" y="85716"/>
                  <a:pt x="48000" y="85716"/>
                </a:cubicBezTo>
                <a:close/>
                <a:moveTo>
                  <a:pt x="120000" y="17144"/>
                </a:moveTo>
                <a:lnTo>
                  <a:pt x="120000" y="6850"/>
                </a:lnTo>
                <a:cubicBezTo>
                  <a:pt x="120000" y="3061"/>
                  <a:pt x="117855" y="0"/>
                  <a:pt x="115205" y="0"/>
                </a:cubicBezTo>
                <a:lnTo>
                  <a:pt x="4805" y="0"/>
                </a:lnTo>
                <a:cubicBezTo>
                  <a:pt x="2150" y="0"/>
                  <a:pt x="0" y="3061"/>
                  <a:pt x="0" y="6850"/>
                </a:cubicBezTo>
                <a:lnTo>
                  <a:pt x="0" y="17144"/>
                </a:lnTo>
                <a:lnTo>
                  <a:pt x="12000" y="17144"/>
                </a:lnTo>
                <a:lnTo>
                  <a:pt x="12000" y="34283"/>
                </a:lnTo>
                <a:lnTo>
                  <a:pt x="0" y="34283"/>
                </a:lnTo>
                <a:lnTo>
                  <a:pt x="0" y="51427"/>
                </a:lnTo>
                <a:lnTo>
                  <a:pt x="12000" y="51427"/>
                </a:lnTo>
                <a:lnTo>
                  <a:pt x="12000" y="68572"/>
                </a:lnTo>
                <a:lnTo>
                  <a:pt x="0" y="68572"/>
                </a:lnTo>
                <a:lnTo>
                  <a:pt x="0" y="85716"/>
                </a:lnTo>
                <a:lnTo>
                  <a:pt x="12000" y="85716"/>
                </a:lnTo>
                <a:lnTo>
                  <a:pt x="12000" y="102855"/>
                </a:lnTo>
                <a:lnTo>
                  <a:pt x="0" y="102855"/>
                </a:lnTo>
                <a:lnTo>
                  <a:pt x="0" y="113133"/>
                </a:lnTo>
                <a:cubicBezTo>
                  <a:pt x="0" y="116922"/>
                  <a:pt x="2150" y="120000"/>
                  <a:pt x="4805" y="120000"/>
                </a:cubicBezTo>
                <a:lnTo>
                  <a:pt x="115205" y="120000"/>
                </a:lnTo>
                <a:cubicBezTo>
                  <a:pt x="117855" y="120000"/>
                  <a:pt x="120000" y="116922"/>
                  <a:pt x="120000" y="113133"/>
                </a:cubicBezTo>
                <a:lnTo>
                  <a:pt x="120000" y="102855"/>
                </a:lnTo>
                <a:lnTo>
                  <a:pt x="108000" y="102855"/>
                </a:lnTo>
                <a:lnTo>
                  <a:pt x="108000" y="85716"/>
                </a:lnTo>
                <a:lnTo>
                  <a:pt x="120000" y="85716"/>
                </a:lnTo>
                <a:lnTo>
                  <a:pt x="120000" y="68572"/>
                </a:lnTo>
                <a:lnTo>
                  <a:pt x="108000" y="68572"/>
                </a:lnTo>
                <a:lnTo>
                  <a:pt x="108000" y="51427"/>
                </a:lnTo>
                <a:lnTo>
                  <a:pt x="120000" y="51427"/>
                </a:lnTo>
                <a:lnTo>
                  <a:pt x="120000" y="34283"/>
                </a:lnTo>
                <a:lnTo>
                  <a:pt x="108000" y="34283"/>
                </a:lnTo>
                <a:lnTo>
                  <a:pt x="108000" y="17144"/>
                </a:lnTo>
                <a:cubicBezTo>
                  <a:pt x="108000" y="17144"/>
                  <a:pt x="120000" y="17144"/>
                  <a:pt x="120000" y="17144"/>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pic>
        <p:nvPicPr>
          <p:cNvPr id="557" name="Shape 557"/>
          <p:cNvPicPr preferRelativeResize="0"/>
          <p:nvPr/>
        </p:nvPicPr>
        <p:blipFill>
          <a:blip r:embed="rId5">
            <a:alphaModFix/>
          </a:blip>
          <a:stretch>
            <a:fillRect/>
          </a:stretch>
        </p:blipFill>
        <p:spPr>
          <a:xfrm>
            <a:off x="807838" y="1407652"/>
            <a:ext cx="7528327" cy="30904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Shape 562"/>
          <p:cNvSpPr txBox="1"/>
          <p:nvPr>
            <p:ph idx="1" type="body"/>
          </p:nvPr>
        </p:nvSpPr>
        <p:spPr>
          <a:xfrm>
            <a:off x="0" y="438150"/>
            <a:ext cx="9144000" cy="457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The model predicts one class better than </a:t>
            </a:r>
            <a:endParaRPr/>
          </a:p>
          <a:p>
            <a:pPr indent="0" lvl="0" marL="0" rtl="0">
              <a:spcBef>
                <a:spcPts val="0"/>
              </a:spcBef>
              <a:spcAft>
                <a:spcPts val="0"/>
              </a:spcAft>
              <a:buNone/>
            </a:pPr>
            <a:r>
              <a:rPr lang="en-US"/>
              <a:t>the other</a:t>
            </a:r>
            <a:endParaRPr/>
          </a:p>
        </p:txBody>
      </p:sp>
      <p:cxnSp>
        <p:nvCxnSpPr>
          <p:cNvPr id="563" name="Shape 563"/>
          <p:cNvCxnSpPr/>
          <p:nvPr/>
        </p:nvCxnSpPr>
        <p:spPr>
          <a:xfrm>
            <a:off x="3477447" y="4796712"/>
            <a:ext cx="255900" cy="0"/>
          </a:xfrm>
          <a:prstGeom prst="straightConnector1">
            <a:avLst/>
          </a:prstGeom>
          <a:noFill/>
          <a:ln cap="flat" cmpd="sng" w="9525">
            <a:solidFill>
              <a:schemeClr val="dk2"/>
            </a:solidFill>
            <a:prstDash val="solid"/>
            <a:round/>
            <a:headEnd len="med" w="med" type="none"/>
            <a:tailEnd len="med" w="med" type="triangle"/>
          </a:ln>
        </p:spPr>
      </p:cxnSp>
      <p:sp>
        <p:nvSpPr>
          <p:cNvPr id="564" name="Shape 564"/>
          <p:cNvSpPr/>
          <p:nvPr/>
        </p:nvSpPr>
        <p:spPr>
          <a:xfrm>
            <a:off x="4780366" y="4588533"/>
            <a:ext cx="399000" cy="402900"/>
          </a:xfrm>
          <a:prstGeom prst="ellipse">
            <a:avLst/>
          </a:prstGeom>
          <a:solidFill>
            <a:srgbClr val="6B875A"/>
          </a:solidFill>
          <a:ln cap="flat" cmpd="sng" w="12700">
            <a:solidFill>
              <a:schemeClr val="lt1"/>
            </a:solidFill>
            <a:prstDash val="solid"/>
            <a:miter lim="8000"/>
            <a:headEnd len="sm" w="sm" type="none"/>
            <a:tailEnd len="sm" w="sm" type="none"/>
          </a:ln>
          <a:effectLst>
            <a:reflection blurRad="0" dir="5400000" dist="9525" endA="0" endPos="30000" fadeDir="5400012" kx="0" rotWithShape="0" algn="bl" stA="93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565" name="Shape 565"/>
          <p:cNvSpPr/>
          <p:nvPr/>
        </p:nvSpPr>
        <p:spPr>
          <a:xfrm>
            <a:off x="5696556" y="4588533"/>
            <a:ext cx="399000" cy="402900"/>
          </a:xfrm>
          <a:prstGeom prst="ellipse">
            <a:avLst/>
          </a:prstGeom>
          <a:solidFill>
            <a:srgbClr val="CDA007">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566" name="Shape 566"/>
          <p:cNvSpPr/>
          <p:nvPr/>
        </p:nvSpPr>
        <p:spPr>
          <a:xfrm>
            <a:off x="2947987" y="4588533"/>
            <a:ext cx="399000" cy="402900"/>
          </a:xfrm>
          <a:prstGeom prst="ellipse">
            <a:avLst/>
          </a:prstGeom>
          <a:solidFill>
            <a:srgbClr val="6978B9">
              <a:alpha val="47310"/>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567" name="Shape 567"/>
          <p:cNvSpPr/>
          <p:nvPr/>
        </p:nvSpPr>
        <p:spPr>
          <a:xfrm>
            <a:off x="3864177" y="4588533"/>
            <a:ext cx="399000" cy="402900"/>
          </a:xfrm>
          <a:prstGeom prst="ellipse">
            <a:avLst/>
          </a:prstGeom>
          <a:solidFill>
            <a:srgbClr val="00968C">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568" name="Shape 568"/>
          <p:cNvSpPr/>
          <p:nvPr/>
        </p:nvSpPr>
        <p:spPr>
          <a:xfrm>
            <a:off x="4894655" y="4720196"/>
            <a:ext cx="170400" cy="153000"/>
          </a:xfrm>
          <a:custGeom>
            <a:pathLst>
              <a:path extrusionOk="0" h="120000" w="120000">
                <a:moveTo>
                  <a:pt x="16254" y="107754"/>
                </a:moveTo>
                <a:cubicBezTo>
                  <a:pt x="15001" y="109174"/>
                  <a:pt x="15001" y="111476"/>
                  <a:pt x="16254" y="112890"/>
                </a:cubicBezTo>
                <a:lnTo>
                  <a:pt x="21984" y="119189"/>
                </a:lnTo>
                <a:cubicBezTo>
                  <a:pt x="23237" y="120603"/>
                  <a:pt x="25229" y="120005"/>
                  <a:pt x="26483" y="118591"/>
                </a:cubicBezTo>
                <a:lnTo>
                  <a:pt x="56044" y="85924"/>
                </a:lnTo>
                <a:lnTo>
                  <a:pt x="46990" y="74316"/>
                </a:lnTo>
                <a:cubicBezTo>
                  <a:pt x="46990" y="74316"/>
                  <a:pt x="16254" y="107754"/>
                  <a:pt x="16254" y="107754"/>
                </a:cubicBezTo>
                <a:close/>
                <a:moveTo>
                  <a:pt x="119658" y="15229"/>
                </a:moveTo>
                <a:cubicBezTo>
                  <a:pt x="119211" y="11882"/>
                  <a:pt x="117672" y="12580"/>
                  <a:pt x="116872" y="13994"/>
                </a:cubicBezTo>
                <a:cubicBezTo>
                  <a:pt x="116066" y="15425"/>
                  <a:pt x="112524" y="21461"/>
                  <a:pt x="111069" y="24194"/>
                </a:cubicBezTo>
                <a:cubicBezTo>
                  <a:pt x="109620" y="26905"/>
                  <a:pt x="106056" y="32259"/>
                  <a:pt x="99414" y="26972"/>
                </a:cubicBezTo>
                <a:cubicBezTo>
                  <a:pt x="92498" y="21478"/>
                  <a:pt x="94904" y="17644"/>
                  <a:pt x="96107" y="15067"/>
                </a:cubicBezTo>
                <a:cubicBezTo>
                  <a:pt x="97321" y="12474"/>
                  <a:pt x="101037" y="5197"/>
                  <a:pt x="101574" y="4297"/>
                </a:cubicBezTo>
                <a:cubicBezTo>
                  <a:pt x="102111" y="3381"/>
                  <a:pt x="101484" y="726"/>
                  <a:pt x="99336" y="1838"/>
                </a:cubicBezTo>
                <a:cubicBezTo>
                  <a:pt x="97187" y="2950"/>
                  <a:pt x="84138" y="8780"/>
                  <a:pt x="82331" y="17146"/>
                </a:cubicBezTo>
                <a:cubicBezTo>
                  <a:pt x="80479" y="25653"/>
                  <a:pt x="83881" y="33254"/>
                  <a:pt x="77211" y="40804"/>
                </a:cubicBezTo>
                <a:lnTo>
                  <a:pt x="69120" y="50289"/>
                </a:lnTo>
                <a:lnTo>
                  <a:pt x="77245" y="60891"/>
                </a:lnTo>
                <a:lnTo>
                  <a:pt x="87210" y="50261"/>
                </a:lnTo>
                <a:cubicBezTo>
                  <a:pt x="89583" y="47578"/>
                  <a:pt x="94658" y="44974"/>
                  <a:pt x="99246" y="46147"/>
                </a:cubicBezTo>
                <a:cubicBezTo>
                  <a:pt x="109088" y="48651"/>
                  <a:pt x="114454" y="44499"/>
                  <a:pt x="117689" y="37630"/>
                </a:cubicBezTo>
                <a:cubicBezTo>
                  <a:pt x="120593" y="31493"/>
                  <a:pt x="120111" y="18572"/>
                  <a:pt x="119658" y="15229"/>
                </a:cubicBezTo>
                <a:close/>
                <a:moveTo>
                  <a:pt x="53033" y="42431"/>
                </a:moveTo>
                <a:cubicBezTo>
                  <a:pt x="52306" y="41492"/>
                  <a:pt x="51410" y="41464"/>
                  <a:pt x="50638" y="42235"/>
                </a:cubicBezTo>
                <a:lnTo>
                  <a:pt x="41999" y="50713"/>
                </a:lnTo>
                <a:cubicBezTo>
                  <a:pt x="41322" y="51390"/>
                  <a:pt x="41221" y="52630"/>
                  <a:pt x="41837" y="53424"/>
                </a:cubicBezTo>
                <a:lnTo>
                  <a:pt x="91804" y="117345"/>
                </a:lnTo>
                <a:cubicBezTo>
                  <a:pt x="92973" y="118854"/>
                  <a:pt x="94999" y="119010"/>
                  <a:pt x="96331" y="117702"/>
                </a:cubicBezTo>
                <a:lnTo>
                  <a:pt x="102172" y="112197"/>
                </a:lnTo>
                <a:cubicBezTo>
                  <a:pt x="103515" y="110878"/>
                  <a:pt x="103650" y="108587"/>
                  <a:pt x="102491" y="107067"/>
                </a:cubicBezTo>
                <a:cubicBezTo>
                  <a:pt x="102491" y="107067"/>
                  <a:pt x="53033" y="42431"/>
                  <a:pt x="53033" y="42431"/>
                </a:cubicBezTo>
                <a:close/>
                <a:moveTo>
                  <a:pt x="18644" y="38932"/>
                </a:moveTo>
                <a:cubicBezTo>
                  <a:pt x="24261" y="34019"/>
                  <a:pt x="28928" y="37406"/>
                  <a:pt x="35150" y="45505"/>
                </a:cubicBezTo>
                <a:cubicBezTo>
                  <a:pt x="35850" y="46421"/>
                  <a:pt x="36790" y="45348"/>
                  <a:pt x="37327" y="44828"/>
                </a:cubicBezTo>
                <a:cubicBezTo>
                  <a:pt x="37853" y="44303"/>
                  <a:pt x="46067" y="35992"/>
                  <a:pt x="46470" y="35612"/>
                </a:cubicBezTo>
                <a:cubicBezTo>
                  <a:pt x="46867" y="35215"/>
                  <a:pt x="47348" y="34466"/>
                  <a:pt x="46716" y="33634"/>
                </a:cubicBezTo>
                <a:cubicBezTo>
                  <a:pt x="46072" y="32801"/>
                  <a:pt x="43739" y="29403"/>
                  <a:pt x="42240" y="27195"/>
                </a:cubicBezTo>
                <a:cubicBezTo>
                  <a:pt x="31351" y="11177"/>
                  <a:pt x="72041" y="318"/>
                  <a:pt x="65791" y="145"/>
                </a:cubicBezTo>
                <a:cubicBezTo>
                  <a:pt x="62613" y="50"/>
                  <a:pt x="49849" y="-117"/>
                  <a:pt x="47941" y="117"/>
                </a:cubicBezTo>
                <a:cubicBezTo>
                  <a:pt x="40208" y="1033"/>
                  <a:pt x="30506" y="9154"/>
                  <a:pt x="25621" y="12938"/>
                </a:cubicBezTo>
                <a:cubicBezTo>
                  <a:pt x="19225" y="17856"/>
                  <a:pt x="16842" y="20740"/>
                  <a:pt x="16450" y="21142"/>
                </a:cubicBezTo>
                <a:cubicBezTo>
                  <a:pt x="14643" y="22914"/>
                  <a:pt x="16159" y="27011"/>
                  <a:pt x="12880" y="30241"/>
                </a:cubicBezTo>
                <a:cubicBezTo>
                  <a:pt x="9417" y="33650"/>
                  <a:pt x="7257" y="31068"/>
                  <a:pt x="5248" y="33047"/>
                </a:cubicBezTo>
                <a:cubicBezTo>
                  <a:pt x="4258" y="34036"/>
                  <a:pt x="1471" y="36378"/>
                  <a:pt x="677" y="37155"/>
                </a:cubicBezTo>
                <a:cubicBezTo>
                  <a:pt x="-123" y="37948"/>
                  <a:pt x="-268" y="39284"/>
                  <a:pt x="548" y="40346"/>
                </a:cubicBezTo>
                <a:cubicBezTo>
                  <a:pt x="548" y="40346"/>
                  <a:pt x="8163" y="49802"/>
                  <a:pt x="8807" y="50641"/>
                </a:cubicBezTo>
                <a:cubicBezTo>
                  <a:pt x="9439" y="51468"/>
                  <a:pt x="11162" y="52183"/>
                  <a:pt x="12220" y="51121"/>
                </a:cubicBezTo>
                <a:cubicBezTo>
                  <a:pt x="13289" y="50065"/>
                  <a:pt x="16030" y="47377"/>
                  <a:pt x="16484" y="46902"/>
                </a:cubicBezTo>
                <a:cubicBezTo>
                  <a:pt x="16954" y="46455"/>
                  <a:pt x="16187" y="41073"/>
                  <a:pt x="18644" y="38932"/>
                </a:cubicBezTo>
                <a:close/>
              </a:path>
            </a:pathLst>
          </a:custGeom>
          <a:solidFill>
            <a:srgbClr val="FFFFFF"/>
          </a:solidFill>
          <a:ln>
            <a:noFill/>
          </a:ln>
          <a:effectLst>
            <a:reflection blurRad="0" dir="5400000" dist="9525" endA="0" endPos="30000" fadeDir="5400012" kx="0" rotWithShape="0" algn="bl" stA="51000" stPos="0" sy="-100000" ky="0"/>
          </a:effectLst>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cxnSp>
        <p:nvCxnSpPr>
          <p:cNvPr id="569" name="Shape 569"/>
          <p:cNvCxnSpPr/>
          <p:nvPr/>
        </p:nvCxnSpPr>
        <p:spPr>
          <a:xfrm>
            <a:off x="4408550" y="4796712"/>
            <a:ext cx="255900" cy="0"/>
          </a:xfrm>
          <a:prstGeom prst="straightConnector1">
            <a:avLst/>
          </a:prstGeom>
          <a:noFill/>
          <a:ln cap="flat" cmpd="sng" w="9525">
            <a:solidFill>
              <a:schemeClr val="dk2"/>
            </a:solidFill>
            <a:prstDash val="solid"/>
            <a:round/>
            <a:headEnd len="med" w="med" type="none"/>
            <a:tailEnd len="med" w="med" type="triangle"/>
          </a:ln>
        </p:spPr>
      </p:cxnSp>
      <p:cxnSp>
        <p:nvCxnSpPr>
          <p:cNvPr id="570" name="Shape 570"/>
          <p:cNvCxnSpPr/>
          <p:nvPr/>
        </p:nvCxnSpPr>
        <p:spPr>
          <a:xfrm>
            <a:off x="5339653" y="4796712"/>
            <a:ext cx="255900" cy="0"/>
          </a:xfrm>
          <a:prstGeom prst="straightConnector1">
            <a:avLst/>
          </a:prstGeom>
          <a:noFill/>
          <a:ln cap="flat" cmpd="sng" w="9525">
            <a:solidFill>
              <a:schemeClr val="dk2"/>
            </a:solidFill>
            <a:prstDash val="solid"/>
            <a:round/>
            <a:headEnd len="med" w="med" type="none"/>
            <a:tailEnd len="med" w="med" type="triangle"/>
          </a:ln>
        </p:spPr>
      </p:cxnSp>
      <p:pic>
        <p:nvPicPr>
          <p:cNvPr id="571" name="Shape 571"/>
          <p:cNvPicPr preferRelativeResize="0"/>
          <p:nvPr/>
        </p:nvPicPr>
        <p:blipFill>
          <a:blip r:embed="rId3">
            <a:alphaModFix/>
          </a:blip>
          <a:stretch>
            <a:fillRect/>
          </a:stretch>
        </p:blipFill>
        <p:spPr>
          <a:xfrm>
            <a:off x="3075898" y="4698279"/>
            <a:ext cx="156842" cy="196868"/>
          </a:xfrm>
          <a:prstGeom prst="rect">
            <a:avLst/>
          </a:prstGeom>
          <a:noFill/>
          <a:ln>
            <a:noFill/>
          </a:ln>
        </p:spPr>
      </p:pic>
      <p:pic>
        <p:nvPicPr>
          <p:cNvPr id="572" name="Shape 572"/>
          <p:cNvPicPr preferRelativeResize="0"/>
          <p:nvPr/>
        </p:nvPicPr>
        <p:blipFill>
          <a:blip r:embed="rId4">
            <a:alphaModFix/>
          </a:blip>
          <a:stretch>
            <a:fillRect/>
          </a:stretch>
        </p:blipFill>
        <p:spPr>
          <a:xfrm>
            <a:off x="3971152" y="4675349"/>
            <a:ext cx="199512" cy="201396"/>
          </a:xfrm>
          <a:prstGeom prst="rect">
            <a:avLst/>
          </a:prstGeom>
          <a:noFill/>
          <a:ln>
            <a:noFill/>
          </a:ln>
        </p:spPr>
      </p:pic>
      <p:sp>
        <p:nvSpPr>
          <p:cNvPr id="573" name="Shape 573"/>
          <p:cNvSpPr/>
          <p:nvPr/>
        </p:nvSpPr>
        <p:spPr>
          <a:xfrm>
            <a:off x="5817680" y="4741271"/>
            <a:ext cx="156900" cy="111000"/>
          </a:xfrm>
          <a:custGeom>
            <a:pathLst>
              <a:path extrusionOk="0" h="120000" w="120000">
                <a:moveTo>
                  <a:pt x="48000" y="85716"/>
                </a:moveTo>
                <a:lnTo>
                  <a:pt x="48000" y="34283"/>
                </a:lnTo>
                <a:lnTo>
                  <a:pt x="78000" y="60000"/>
                </a:lnTo>
                <a:cubicBezTo>
                  <a:pt x="78000" y="60000"/>
                  <a:pt x="48000" y="85716"/>
                  <a:pt x="48000" y="85716"/>
                </a:cubicBezTo>
                <a:close/>
                <a:moveTo>
                  <a:pt x="120000" y="17144"/>
                </a:moveTo>
                <a:lnTo>
                  <a:pt x="120000" y="6850"/>
                </a:lnTo>
                <a:cubicBezTo>
                  <a:pt x="120000" y="3061"/>
                  <a:pt x="117855" y="0"/>
                  <a:pt x="115205" y="0"/>
                </a:cubicBezTo>
                <a:lnTo>
                  <a:pt x="4805" y="0"/>
                </a:lnTo>
                <a:cubicBezTo>
                  <a:pt x="2150" y="0"/>
                  <a:pt x="0" y="3061"/>
                  <a:pt x="0" y="6850"/>
                </a:cubicBezTo>
                <a:lnTo>
                  <a:pt x="0" y="17144"/>
                </a:lnTo>
                <a:lnTo>
                  <a:pt x="12000" y="17144"/>
                </a:lnTo>
                <a:lnTo>
                  <a:pt x="12000" y="34283"/>
                </a:lnTo>
                <a:lnTo>
                  <a:pt x="0" y="34283"/>
                </a:lnTo>
                <a:lnTo>
                  <a:pt x="0" y="51427"/>
                </a:lnTo>
                <a:lnTo>
                  <a:pt x="12000" y="51427"/>
                </a:lnTo>
                <a:lnTo>
                  <a:pt x="12000" y="68572"/>
                </a:lnTo>
                <a:lnTo>
                  <a:pt x="0" y="68572"/>
                </a:lnTo>
                <a:lnTo>
                  <a:pt x="0" y="85716"/>
                </a:lnTo>
                <a:lnTo>
                  <a:pt x="12000" y="85716"/>
                </a:lnTo>
                <a:lnTo>
                  <a:pt x="12000" y="102855"/>
                </a:lnTo>
                <a:lnTo>
                  <a:pt x="0" y="102855"/>
                </a:lnTo>
                <a:lnTo>
                  <a:pt x="0" y="113133"/>
                </a:lnTo>
                <a:cubicBezTo>
                  <a:pt x="0" y="116922"/>
                  <a:pt x="2150" y="120000"/>
                  <a:pt x="4805" y="120000"/>
                </a:cubicBezTo>
                <a:lnTo>
                  <a:pt x="115205" y="120000"/>
                </a:lnTo>
                <a:cubicBezTo>
                  <a:pt x="117855" y="120000"/>
                  <a:pt x="120000" y="116922"/>
                  <a:pt x="120000" y="113133"/>
                </a:cubicBezTo>
                <a:lnTo>
                  <a:pt x="120000" y="102855"/>
                </a:lnTo>
                <a:lnTo>
                  <a:pt x="108000" y="102855"/>
                </a:lnTo>
                <a:lnTo>
                  <a:pt x="108000" y="85716"/>
                </a:lnTo>
                <a:lnTo>
                  <a:pt x="120000" y="85716"/>
                </a:lnTo>
                <a:lnTo>
                  <a:pt x="120000" y="68572"/>
                </a:lnTo>
                <a:lnTo>
                  <a:pt x="108000" y="68572"/>
                </a:lnTo>
                <a:lnTo>
                  <a:pt x="108000" y="51427"/>
                </a:lnTo>
                <a:lnTo>
                  <a:pt x="120000" y="51427"/>
                </a:lnTo>
                <a:lnTo>
                  <a:pt x="120000" y="34283"/>
                </a:lnTo>
                <a:lnTo>
                  <a:pt x="108000" y="34283"/>
                </a:lnTo>
                <a:lnTo>
                  <a:pt x="108000" y="17144"/>
                </a:lnTo>
                <a:cubicBezTo>
                  <a:pt x="108000" y="17144"/>
                  <a:pt x="120000" y="17144"/>
                  <a:pt x="120000" y="17144"/>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pic>
        <p:nvPicPr>
          <p:cNvPr id="574" name="Shape 574"/>
          <p:cNvPicPr preferRelativeResize="0"/>
          <p:nvPr/>
        </p:nvPicPr>
        <p:blipFill>
          <a:blip r:embed="rId5">
            <a:alphaModFix/>
          </a:blip>
          <a:stretch>
            <a:fillRect/>
          </a:stretch>
        </p:blipFill>
        <p:spPr>
          <a:xfrm>
            <a:off x="587700" y="1402864"/>
            <a:ext cx="3383450" cy="2678151"/>
          </a:xfrm>
          <a:prstGeom prst="rect">
            <a:avLst/>
          </a:prstGeom>
          <a:noFill/>
          <a:ln>
            <a:noFill/>
          </a:ln>
        </p:spPr>
      </p:pic>
      <p:sp>
        <p:nvSpPr>
          <p:cNvPr id="575" name="Shape 575"/>
          <p:cNvSpPr txBox="1"/>
          <p:nvPr/>
        </p:nvSpPr>
        <p:spPr>
          <a:xfrm>
            <a:off x="6006900" y="1991900"/>
            <a:ext cx="1482300" cy="327600"/>
          </a:xfrm>
          <a:prstGeom prst="rect">
            <a:avLst/>
          </a:prstGeom>
          <a:noFill/>
          <a:ln>
            <a:noFill/>
          </a:ln>
        </p:spPr>
        <p:txBody>
          <a:bodyPr anchorCtr="0" anchor="ctr" bIns="0" lIns="0" spcFirstLastPara="1" rIns="0" wrap="square" tIns="0">
            <a:noAutofit/>
          </a:bodyPr>
          <a:lstStyle/>
          <a:p>
            <a:pPr indent="0" lvl="0" marL="0" marR="0" rtl="0" algn="ctr">
              <a:lnSpc>
                <a:spcPct val="130000"/>
              </a:lnSpc>
              <a:spcBef>
                <a:spcPts val="0"/>
              </a:spcBef>
              <a:spcAft>
                <a:spcPts val="0"/>
              </a:spcAft>
              <a:buClr>
                <a:srgbClr val="7F7F7F"/>
              </a:buClr>
              <a:buSzPts val="213"/>
              <a:buFont typeface="Lato"/>
              <a:buNone/>
            </a:pPr>
            <a:r>
              <a:rPr lang="en-US">
                <a:solidFill>
                  <a:srgbClr val="7F7F7F"/>
                </a:solidFill>
                <a:latin typeface="Lato"/>
                <a:ea typeface="Lato"/>
                <a:cs typeface="Lato"/>
                <a:sym typeface="Lato"/>
              </a:rPr>
              <a:t>F1 Score - 0.72 </a:t>
            </a:r>
            <a:endParaRPr>
              <a:solidFill>
                <a:srgbClr val="7F7F7F"/>
              </a:solidFill>
              <a:latin typeface="Lato"/>
              <a:ea typeface="Lato"/>
              <a:cs typeface="Lato"/>
              <a:sym typeface="Lato"/>
            </a:endParaRPr>
          </a:p>
        </p:txBody>
      </p:sp>
      <p:sp>
        <p:nvSpPr>
          <p:cNvPr id="576" name="Shape 576"/>
          <p:cNvSpPr/>
          <p:nvPr/>
        </p:nvSpPr>
        <p:spPr>
          <a:xfrm>
            <a:off x="5339662" y="1887205"/>
            <a:ext cx="537000" cy="537000"/>
          </a:xfrm>
          <a:prstGeom prst="ellipse">
            <a:avLst/>
          </a:prstGeom>
          <a:solidFill>
            <a:schemeClr val="accent1"/>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577" name="Shape 577"/>
          <p:cNvSpPr txBox="1"/>
          <p:nvPr/>
        </p:nvSpPr>
        <p:spPr>
          <a:xfrm>
            <a:off x="5363939" y="1972786"/>
            <a:ext cx="472500" cy="327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550"/>
              <a:buFont typeface="Lato"/>
              <a:buNone/>
            </a:pPr>
            <a:r>
              <a:rPr b="1" lang="en-US" sz="2200">
                <a:solidFill>
                  <a:schemeClr val="lt1"/>
                </a:solidFill>
                <a:latin typeface="Lato"/>
                <a:ea typeface="Lato"/>
                <a:cs typeface="Lato"/>
                <a:sym typeface="Lato"/>
              </a:rPr>
              <a:t>0</a:t>
            </a:r>
            <a:endParaRPr/>
          </a:p>
        </p:txBody>
      </p:sp>
      <p:sp>
        <p:nvSpPr>
          <p:cNvPr id="578" name="Shape 578"/>
          <p:cNvSpPr/>
          <p:nvPr/>
        </p:nvSpPr>
        <p:spPr>
          <a:xfrm>
            <a:off x="5339662" y="2630225"/>
            <a:ext cx="537000" cy="537000"/>
          </a:xfrm>
          <a:prstGeom prst="ellipse">
            <a:avLst/>
          </a:prstGeom>
          <a:solidFill>
            <a:schemeClr val="accent2"/>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579" name="Shape 579"/>
          <p:cNvSpPr txBox="1"/>
          <p:nvPr/>
        </p:nvSpPr>
        <p:spPr>
          <a:xfrm>
            <a:off x="5363939" y="2715807"/>
            <a:ext cx="472500" cy="327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550"/>
              <a:buFont typeface="Lato"/>
              <a:buNone/>
            </a:pPr>
            <a:r>
              <a:rPr b="1" lang="en-US" sz="2200">
                <a:solidFill>
                  <a:schemeClr val="lt1"/>
                </a:solidFill>
                <a:latin typeface="Lato"/>
                <a:ea typeface="Lato"/>
                <a:cs typeface="Lato"/>
                <a:sym typeface="Lato"/>
              </a:rPr>
              <a:t>1</a:t>
            </a:r>
            <a:endParaRPr/>
          </a:p>
        </p:txBody>
      </p:sp>
      <p:sp>
        <p:nvSpPr>
          <p:cNvPr id="580" name="Shape 580"/>
          <p:cNvSpPr txBox="1"/>
          <p:nvPr/>
        </p:nvSpPr>
        <p:spPr>
          <a:xfrm>
            <a:off x="5394629" y="3475323"/>
            <a:ext cx="429900" cy="274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550"/>
              <a:buFont typeface="Lato"/>
              <a:buNone/>
            </a:pPr>
            <a:r>
              <a:rPr b="1" i="0" lang="en-US" sz="2200" u="none" cap="none" strike="noStrike">
                <a:solidFill>
                  <a:schemeClr val="lt1"/>
                </a:solidFill>
                <a:latin typeface="Lato"/>
                <a:ea typeface="Lato"/>
                <a:cs typeface="Lato"/>
                <a:sym typeface="Lato"/>
              </a:rPr>
              <a:t>3</a:t>
            </a:r>
            <a:endParaRPr/>
          </a:p>
        </p:txBody>
      </p:sp>
      <p:sp>
        <p:nvSpPr>
          <p:cNvPr id="581" name="Shape 581"/>
          <p:cNvSpPr txBox="1"/>
          <p:nvPr/>
        </p:nvSpPr>
        <p:spPr>
          <a:xfrm>
            <a:off x="6006900" y="2734925"/>
            <a:ext cx="1482300" cy="327600"/>
          </a:xfrm>
          <a:prstGeom prst="rect">
            <a:avLst/>
          </a:prstGeom>
          <a:noFill/>
          <a:ln>
            <a:noFill/>
          </a:ln>
        </p:spPr>
        <p:txBody>
          <a:bodyPr anchorCtr="0" anchor="ctr" bIns="0" lIns="0" spcFirstLastPara="1" rIns="0" wrap="square" tIns="0">
            <a:noAutofit/>
          </a:bodyPr>
          <a:lstStyle/>
          <a:p>
            <a:pPr indent="0" lvl="0" marL="0" marR="0" rtl="0" algn="ctr">
              <a:lnSpc>
                <a:spcPct val="130000"/>
              </a:lnSpc>
              <a:spcBef>
                <a:spcPts val="0"/>
              </a:spcBef>
              <a:spcAft>
                <a:spcPts val="0"/>
              </a:spcAft>
              <a:buClr>
                <a:srgbClr val="7F7F7F"/>
              </a:buClr>
              <a:buSzPts val="213"/>
              <a:buFont typeface="Lato"/>
              <a:buNone/>
            </a:pPr>
            <a:r>
              <a:rPr lang="en-US">
                <a:solidFill>
                  <a:srgbClr val="7F7F7F"/>
                </a:solidFill>
                <a:latin typeface="Lato"/>
                <a:ea typeface="Lato"/>
                <a:cs typeface="Lato"/>
                <a:sym typeface="Lato"/>
              </a:rPr>
              <a:t>F1 Score - 0.31</a:t>
            </a:r>
            <a:endParaRPr>
              <a:solidFill>
                <a:srgbClr val="7F7F7F"/>
              </a:solidFill>
              <a:latin typeface="Lato"/>
              <a:ea typeface="Lato"/>
              <a:cs typeface="Lato"/>
              <a:sym typeface="Lato"/>
            </a:endParaRPr>
          </a:p>
        </p:txBody>
      </p:sp>
      <p:sp>
        <p:nvSpPr>
          <p:cNvPr id="582" name="Shape 582"/>
          <p:cNvSpPr txBox="1"/>
          <p:nvPr/>
        </p:nvSpPr>
        <p:spPr>
          <a:xfrm>
            <a:off x="4263175" y="3542125"/>
            <a:ext cx="4299300" cy="327600"/>
          </a:xfrm>
          <a:prstGeom prst="rect">
            <a:avLst/>
          </a:prstGeom>
          <a:noFill/>
          <a:ln>
            <a:noFill/>
          </a:ln>
        </p:spPr>
        <p:txBody>
          <a:bodyPr anchorCtr="0" anchor="ctr" bIns="0" lIns="0" spcFirstLastPara="1" rIns="0" wrap="square" tIns="0">
            <a:noAutofit/>
          </a:bodyPr>
          <a:lstStyle/>
          <a:p>
            <a:pPr indent="0" lvl="0" marL="0" marR="0" rtl="0" algn="ctr">
              <a:lnSpc>
                <a:spcPct val="130000"/>
              </a:lnSpc>
              <a:spcBef>
                <a:spcPts val="0"/>
              </a:spcBef>
              <a:spcAft>
                <a:spcPts val="0"/>
              </a:spcAft>
              <a:buClr>
                <a:srgbClr val="7F7F7F"/>
              </a:buClr>
              <a:buSzPts val="213"/>
              <a:buFont typeface="Lato"/>
              <a:buNone/>
            </a:pPr>
            <a:r>
              <a:rPr lang="en-US">
                <a:solidFill>
                  <a:srgbClr val="7F7F7F"/>
                </a:solidFill>
                <a:latin typeface="Lato"/>
                <a:ea typeface="Lato"/>
                <a:cs typeface="Lato"/>
                <a:sym typeface="Lato"/>
              </a:rPr>
              <a:t>F1 Score  = 2 x (Precision x Recall) / Precision + recall </a:t>
            </a:r>
            <a:endParaRPr>
              <a:solidFill>
                <a:srgbClr val="7F7F7F"/>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Shape 587"/>
          <p:cNvSpPr txBox="1"/>
          <p:nvPr>
            <p:ph idx="1" type="body"/>
          </p:nvPr>
        </p:nvSpPr>
        <p:spPr>
          <a:xfrm>
            <a:off x="0" y="438150"/>
            <a:ext cx="9144000" cy="457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The time taken for the vehicle to reach the </a:t>
            </a:r>
            <a:endParaRPr/>
          </a:p>
          <a:p>
            <a:pPr indent="0" lvl="0" marL="0" rtl="0">
              <a:spcBef>
                <a:spcPts val="0"/>
              </a:spcBef>
              <a:spcAft>
                <a:spcPts val="0"/>
              </a:spcAft>
              <a:buNone/>
            </a:pPr>
            <a:r>
              <a:rPr lang="en-US"/>
              <a:t>pedestrian is most significant</a:t>
            </a:r>
            <a:endParaRPr/>
          </a:p>
        </p:txBody>
      </p:sp>
      <p:cxnSp>
        <p:nvCxnSpPr>
          <p:cNvPr id="588" name="Shape 588"/>
          <p:cNvCxnSpPr/>
          <p:nvPr/>
        </p:nvCxnSpPr>
        <p:spPr>
          <a:xfrm>
            <a:off x="3477447" y="4796712"/>
            <a:ext cx="255900" cy="0"/>
          </a:xfrm>
          <a:prstGeom prst="straightConnector1">
            <a:avLst/>
          </a:prstGeom>
          <a:noFill/>
          <a:ln cap="flat" cmpd="sng" w="9525">
            <a:solidFill>
              <a:schemeClr val="dk2"/>
            </a:solidFill>
            <a:prstDash val="solid"/>
            <a:round/>
            <a:headEnd len="med" w="med" type="none"/>
            <a:tailEnd len="med" w="med" type="triangle"/>
          </a:ln>
        </p:spPr>
      </p:cxnSp>
      <p:sp>
        <p:nvSpPr>
          <p:cNvPr id="589" name="Shape 589"/>
          <p:cNvSpPr/>
          <p:nvPr/>
        </p:nvSpPr>
        <p:spPr>
          <a:xfrm>
            <a:off x="4780366" y="4588533"/>
            <a:ext cx="399000" cy="402900"/>
          </a:xfrm>
          <a:prstGeom prst="ellipse">
            <a:avLst/>
          </a:prstGeom>
          <a:solidFill>
            <a:srgbClr val="6B875A"/>
          </a:solidFill>
          <a:ln cap="flat" cmpd="sng" w="12700">
            <a:solidFill>
              <a:schemeClr val="lt1"/>
            </a:solidFill>
            <a:prstDash val="solid"/>
            <a:miter lim="8000"/>
            <a:headEnd len="sm" w="sm" type="none"/>
            <a:tailEnd len="sm" w="sm" type="none"/>
          </a:ln>
          <a:effectLst>
            <a:reflection blurRad="0" dir="5400000" dist="9525" endA="0" endPos="30000" fadeDir="5400012" kx="0" rotWithShape="0" algn="bl" stA="93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590" name="Shape 590"/>
          <p:cNvSpPr/>
          <p:nvPr/>
        </p:nvSpPr>
        <p:spPr>
          <a:xfrm>
            <a:off x="5696556" y="4588533"/>
            <a:ext cx="399000" cy="402900"/>
          </a:xfrm>
          <a:prstGeom prst="ellipse">
            <a:avLst/>
          </a:prstGeom>
          <a:solidFill>
            <a:srgbClr val="CDA007">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591" name="Shape 591"/>
          <p:cNvSpPr/>
          <p:nvPr/>
        </p:nvSpPr>
        <p:spPr>
          <a:xfrm>
            <a:off x="2947987" y="4588533"/>
            <a:ext cx="399000" cy="402900"/>
          </a:xfrm>
          <a:prstGeom prst="ellipse">
            <a:avLst/>
          </a:prstGeom>
          <a:solidFill>
            <a:srgbClr val="6978B9">
              <a:alpha val="47310"/>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592" name="Shape 592"/>
          <p:cNvSpPr/>
          <p:nvPr/>
        </p:nvSpPr>
        <p:spPr>
          <a:xfrm>
            <a:off x="3864177" y="4588533"/>
            <a:ext cx="399000" cy="402900"/>
          </a:xfrm>
          <a:prstGeom prst="ellipse">
            <a:avLst/>
          </a:prstGeom>
          <a:solidFill>
            <a:srgbClr val="00968C">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593" name="Shape 593"/>
          <p:cNvSpPr/>
          <p:nvPr/>
        </p:nvSpPr>
        <p:spPr>
          <a:xfrm>
            <a:off x="4894655" y="4720196"/>
            <a:ext cx="170400" cy="153000"/>
          </a:xfrm>
          <a:custGeom>
            <a:pathLst>
              <a:path extrusionOk="0" h="120000" w="120000">
                <a:moveTo>
                  <a:pt x="16254" y="107754"/>
                </a:moveTo>
                <a:cubicBezTo>
                  <a:pt x="15001" y="109174"/>
                  <a:pt x="15001" y="111476"/>
                  <a:pt x="16254" y="112890"/>
                </a:cubicBezTo>
                <a:lnTo>
                  <a:pt x="21984" y="119189"/>
                </a:lnTo>
                <a:cubicBezTo>
                  <a:pt x="23237" y="120603"/>
                  <a:pt x="25229" y="120005"/>
                  <a:pt x="26483" y="118591"/>
                </a:cubicBezTo>
                <a:lnTo>
                  <a:pt x="56044" y="85924"/>
                </a:lnTo>
                <a:lnTo>
                  <a:pt x="46990" y="74316"/>
                </a:lnTo>
                <a:cubicBezTo>
                  <a:pt x="46990" y="74316"/>
                  <a:pt x="16254" y="107754"/>
                  <a:pt x="16254" y="107754"/>
                </a:cubicBezTo>
                <a:close/>
                <a:moveTo>
                  <a:pt x="119658" y="15229"/>
                </a:moveTo>
                <a:cubicBezTo>
                  <a:pt x="119211" y="11882"/>
                  <a:pt x="117672" y="12580"/>
                  <a:pt x="116872" y="13994"/>
                </a:cubicBezTo>
                <a:cubicBezTo>
                  <a:pt x="116066" y="15425"/>
                  <a:pt x="112524" y="21461"/>
                  <a:pt x="111069" y="24194"/>
                </a:cubicBezTo>
                <a:cubicBezTo>
                  <a:pt x="109620" y="26905"/>
                  <a:pt x="106056" y="32259"/>
                  <a:pt x="99414" y="26972"/>
                </a:cubicBezTo>
                <a:cubicBezTo>
                  <a:pt x="92498" y="21478"/>
                  <a:pt x="94904" y="17644"/>
                  <a:pt x="96107" y="15067"/>
                </a:cubicBezTo>
                <a:cubicBezTo>
                  <a:pt x="97321" y="12474"/>
                  <a:pt x="101037" y="5197"/>
                  <a:pt x="101574" y="4297"/>
                </a:cubicBezTo>
                <a:cubicBezTo>
                  <a:pt x="102111" y="3381"/>
                  <a:pt x="101484" y="726"/>
                  <a:pt x="99336" y="1838"/>
                </a:cubicBezTo>
                <a:cubicBezTo>
                  <a:pt x="97187" y="2950"/>
                  <a:pt x="84138" y="8780"/>
                  <a:pt x="82331" y="17146"/>
                </a:cubicBezTo>
                <a:cubicBezTo>
                  <a:pt x="80479" y="25653"/>
                  <a:pt x="83881" y="33254"/>
                  <a:pt x="77211" y="40804"/>
                </a:cubicBezTo>
                <a:lnTo>
                  <a:pt x="69120" y="50289"/>
                </a:lnTo>
                <a:lnTo>
                  <a:pt x="77245" y="60891"/>
                </a:lnTo>
                <a:lnTo>
                  <a:pt x="87210" y="50261"/>
                </a:lnTo>
                <a:cubicBezTo>
                  <a:pt x="89583" y="47578"/>
                  <a:pt x="94658" y="44974"/>
                  <a:pt x="99246" y="46147"/>
                </a:cubicBezTo>
                <a:cubicBezTo>
                  <a:pt x="109088" y="48651"/>
                  <a:pt x="114454" y="44499"/>
                  <a:pt x="117689" y="37630"/>
                </a:cubicBezTo>
                <a:cubicBezTo>
                  <a:pt x="120593" y="31493"/>
                  <a:pt x="120111" y="18572"/>
                  <a:pt x="119658" y="15229"/>
                </a:cubicBezTo>
                <a:close/>
                <a:moveTo>
                  <a:pt x="53033" y="42431"/>
                </a:moveTo>
                <a:cubicBezTo>
                  <a:pt x="52306" y="41492"/>
                  <a:pt x="51410" y="41464"/>
                  <a:pt x="50638" y="42235"/>
                </a:cubicBezTo>
                <a:lnTo>
                  <a:pt x="41999" y="50713"/>
                </a:lnTo>
                <a:cubicBezTo>
                  <a:pt x="41322" y="51390"/>
                  <a:pt x="41221" y="52630"/>
                  <a:pt x="41837" y="53424"/>
                </a:cubicBezTo>
                <a:lnTo>
                  <a:pt x="91804" y="117345"/>
                </a:lnTo>
                <a:cubicBezTo>
                  <a:pt x="92973" y="118854"/>
                  <a:pt x="94999" y="119010"/>
                  <a:pt x="96331" y="117702"/>
                </a:cubicBezTo>
                <a:lnTo>
                  <a:pt x="102172" y="112197"/>
                </a:lnTo>
                <a:cubicBezTo>
                  <a:pt x="103515" y="110878"/>
                  <a:pt x="103650" y="108587"/>
                  <a:pt x="102491" y="107067"/>
                </a:cubicBezTo>
                <a:cubicBezTo>
                  <a:pt x="102491" y="107067"/>
                  <a:pt x="53033" y="42431"/>
                  <a:pt x="53033" y="42431"/>
                </a:cubicBezTo>
                <a:close/>
                <a:moveTo>
                  <a:pt x="18644" y="38932"/>
                </a:moveTo>
                <a:cubicBezTo>
                  <a:pt x="24261" y="34019"/>
                  <a:pt x="28928" y="37406"/>
                  <a:pt x="35150" y="45505"/>
                </a:cubicBezTo>
                <a:cubicBezTo>
                  <a:pt x="35850" y="46421"/>
                  <a:pt x="36790" y="45348"/>
                  <a:pt x="37327" y="44828"/>
                </a:cubicBezTo>
                <a:cubicBezTo>
                  <a:pt x="37853" y="44303"/>
                  <a:pt x="46067" y="35992"/>
                  <a:pt x="46470" y="35612"/>
                </a:cubicBezTo>
                <a:cubicBezTo>
                  <a:pt x="46867" y="35215"/>
                  <a:pt x="47348" y="34466"/>
                  <a:pt x="46716" y="33634"/>
                </a:cubicBezTo>
                <a:cubicBezTo>
                  <a:pt x="46072" y="32801"/>
                  <a:pt x="43739" y="29403"/>
                  <a:pt x="42240" y="27195"/>
                </a:cubicBezTo>
                <a:cubicBezTo>
                  <a:pt x="31351" y="11177"/>
                  <a:pt x="72041" y="318"/>
                  <a:pt x="65791" y="145"/>
                </a:cubicBezTo>
                <a:cubicBezTo>
                  <a:pt x="62613" y="50"/>
                  <a:pt x="49849" y="-117"/>
                  <a:pt x="47941" y="117"/>
                </a:cubicBezTo>
                <a:cubicBezTo>
                  <a:pt x="40208" y="1033"/>
                  <a:pt x="30506" y="9154"/>
                  <a:pt x="25621" y="12938"/>
                </a:cubicBezTo>
                <a:cubicBezTo>
                  <a:pt x="19225" y="17856"/>
                  <a:pt x="16842" y="20740"/>
                  <a:pt x="16450" y="21142"/>
                </a:cubicBezTo>
                <a:cubicBezTo>
                  <a:pt x="14643" y="22914"/>
                  <a:pt x="16159" y="27011"/>
                  <a:pt x="12880" y="30241"/>
                </a:cubicBezTo>
                <a:cubicBezTo>
                  <a:pt x="9417" y="33650"/>
                  <a:pt x="7257" y="31068"/>
                  <a:pt x="5248" y="33047"/>
                </a:cubicBezTo>
                <a:cubicBezTo>
                  <a:pt x="4258" y="34036"/>
                  <a:pt x="1471" y="36378"/>
                  <a:pt x="677" y="37155"/>
                </a:cubicBezTo>
                <a:cubicBezTo>
                  <a:pt x="-123" y="37948"/>
                  <a:pt x="-268" y="39284"/>
                  <a:pt x="548" y="40346"/>
                </a:cubicBezTo>
                <a:cubicBezTo>
                  <a:pt x="548" y="40346"/>
                  <a:pt x="8163" y="49802"/>
                  <a:pt x="8807" y="50641"/>
                </a:cubicBezTo>
                <a:cubicBezTo>
                  <a:pt x="9439" y="51468"/>
                  <a:pt x="11162" y="52183"/>
                  <a:pt x="12220" y="51121"/>
                </a:cubicBezTo>
                <a:cubicBezTo>
                  <a:pt x="13289" y="50065"/>
                  <a:pt x="16030" y="47377"/>
                  <a:pt x="16484" y="46902"/>
                </a:cubicBezTo>
                <a:cubicBezTo>
                  <a:pt x="16954" y="46455"/>
                  <a:pt x="16187" y="41073"/>
                  <a:pt x="18644" y="38932"/>
                </a:cubicBezTo>
                <a:close/>
              </a:path>
            </a:pathLst>
          </a:custGeom>
          <a:solidFill>
            <a:srgbClr val="FFFFFF"/>
          </a:solidFill>
          <a:ln>
            <a:noFill/>
          </a:ln>
          <a:effectLst>
            <a:reflection blurRad="0" dir="5400000" dist="9525" endA="0" endPos="30000" fadeDir="5400012" kx="0" rotWithShape="0" algn="bl" stA="51000" stPos="0" sy="-100000" ky="0"/>
          </a:effectLst>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cxnSp>
        <p:nvCxnSpPr>
          <p:cNvPr id="594" name="Shape 594"/>
          <p:cNvCxnSpPr/>
          <p:nvPr/>
        </p:nvCxnSpPr>
        <p:spPr>
          <a:xfrm>
            <a:off x="4408550" y="4796712"/>
            <a:ext cx="255900" cy="0"/>
          </a:xfrm>
          <a:prstGeom prst="straightConnector1">
            <a:avLst/>
          </a:prstGeom>
          <a:noFill/>
          <a:ln cap="flat" cmpd="sng" w="9525">
            <a:solidFill>
              <a:schemeClr val="dk2"/>
            </a:solidFill>
            <a:prstDash val="solid"/>
            <a:round/>
            <a:headEnd len="med" w="med" type="none"/>
            <a:tailEnd len="med" w="med" type="triangle"/>
          </a:ln>
        </p:spPr>
      </p:cxnSp>
      <p:cxnSp>
        <p:nvCxnSpPr>
          <p:cNvPr id="595" name="Shape 595"/>
          <p:cNvCxnSpPr/>
          <p:nvPr/>
        </p:nvCxnSpPr>
        <p:spPr>
          <a:xfrm>
            <a:off x="5339653" y="4796712"/>
            <a:ext cx="255900" cy="0"/>
          </a:xfrm>
          <a:prstGeom prst="straightConnector1">
            <a:avLst/>
          </a:prstGeom>
          <a:noFill/>
          <a:ln cap="flat" cmpd="sng" w="9525">
            <a:solidFill>
              <a:schemeClr val="dk2"/>
            </a:solidFill>
            <a:prstDash val="solid"/>
            <a:round/>
            <a:headEnd len="med" w="med" type="none"/>
            <a:tailEnd len="med" w="med" type="triangle"/>
          </a:ln>
        </p:spPr>
      </p:cxnSp>
      <p:pic>
        <p:nvPicPr>
          <p:cNvPr id="596" name="Shape 596"/>
          <p:cNvPicPr preferRelativeResize="0"/>
          <p:nvPr/>
        </p:nvPicPr>
        <p:blipFill>
          <a:blip r:embed="rId3">
            <a:alphaModFix/>
          </a:blip>
          <a:stretch>
            <a:fillRect/>
          </a:stretch>
        </p:blipFill>
        <p:spPr>
          <a:xfrm>
            <a:off x="3075898" y="4698279"/>
            <a:ext cx="156842" cy="196868"/>
          </a:xfrm>
          <a:prstGeom prst="rect">
            <a:avLst/>
          </a:prstGeom>
          <a:noFill/>
          <a:ln>
            <a:noFill/>
          </a:ln>
        </p:spPr>
      </p:pic>
      <p:pic>
        <p:nvPicPr>
          <p:cNvPr id="597" name="Shape 597"/>
          <p:cNvPicPr preferRelativeResize="0"/>
          <p:nvPr/>
        </p:nvPicPr>
        <p:blipFill>
          <a:blip r:embed="rId4">
            <a:alphaModFix/>
          </a:blip>
          <a:stretch>
            <a:fillRect/>
          </a:stretch>
        </p:blipFill>
        <p:spPr>
          <a:xfrm>
            <a:off x="3971152" y="4675349"/>
            <a:ext cx="199512" cy="201396"/>
          </a:xfrm>
          <a:prstGeom prst="rect">
            <a:avLst/>
          </a:prstGeom>
          <a:noFill/>
          <a:ln>
            <a:noFill/>
          </a:ln>
        </p:spPr>
      </p:pic>
      <p:sp>
        <p:nvSpPr>
          <p:cNvPr id="598" name="Shape 598"/>
          <p:cNvSpPr/>
          <p:nvPr/>
        </p:nvSpPr>
        <p:spPr>
          <a:xfrm>
            <a:off x="5817680" y="4741271"/>
            <a:ext cx="156900" cy="111000"/>
          </a:xfrm>
          <a:custGeom>
            <a:pathLst>
              <a:path extrusionOk="0" h="120000" w="120000">
                <a:moveTo>
                  <a:pt x="48000" y="85716"/>
                </a:moveTo>
                <a:lnTo>
                  <a:pt x="48000" y="34283"/>
                </a:lnTo>
                <a:lnTo>
                  <a:pt x="78000" y="60000"/>
                </a:lnTo>
                <a:cubicBezTo>
                  <a:pt x="78000" y="60000"/>
                  <a:pt x="48000" y="85716"/>
                  <a:pt x="48000" y="85716"/>
                </a:cubicBezTo>
                <a:close/>
                <a:moveTo>
                  <a:pt x="120000" y="17144"/>
                </a:moveTo>
                <a:lnTo>
                  <a:pt x="120000" y="6850"/>
                </a:lnTo>
                <a:cubicBezTo>
                  <a:pt x="120000" y="3061"/>
                  <a:pt x="117855" y="0"/>
                  <a:pt x="115205" y="0"/>
                </a:cubicBezTo>
                <a:lnTo>
                  <a:pt x="4805" y="0"/>
                </a:lnTo>
                <a:cubicBezTo>
                  <a:pt x="2150" y="0"/>
                  <a:pt x="0" y="3061"/>
                  <a:pt x="0" y="6850"/>
                </a:cubicBezTo>
                <a:lnTo>
                  <a:pt x="0" y="17144"/>
                </a:lnTo>
                <a:lnTo>
                  <a:pt x="12000" y="17144"/>
                </a:lnTo>
                <a:lnTo>
                  <a:pt x="12000" y="34283"/>
                </a:lnTo>
                <a:lnTo>
                  <a:pt x="0" y="34283"/>
                </a:lnTo>
                <a:lnTo>
                  <a:pt x="0" y="51427"/>
                </a:lnTo>
                <a:lnTo>
                  <a:pt x="12000" y="51427"/>
                </a:lnTo>
                <a:lnTo>
                  <a:pt x="12000" y="68572"/>
                </a:lnTo>
                <a:lnTo>
                  <a:pt x="0" y="68572"/>
                </a:lnTo>
                <a:lnTo>
                  <a:pt x="0" y="85716"/>
                </a:lnTo>
                <a:lnTo>
                  <a:pt x="12000" y="85716"/>
                </a:lnTo>
                <a:lnTo>
                  <a:pt x="12000" y="102855"/>
                </a:lnTo>
                <a:lnTo>
                  <a:pt x="0" y="102855"/>
                </a:lnTo>
                <a:lnTo>
                  <a:pt x="0" y="113133"/>
                </a:lnTo>
                <a:cubicBezTo>
                  <a:pt x="0" y="116922"/>
                  <a:pt x="2150" y="120000"/>
                  <a:pt x="4805" y="120000"/>
                </a:cubicBezTo>
                <a:lnTo>
                  <a:pt x="115205" y="120000"/>
                </a:lnTo>
                <a:cubicBezTo>
                  <a:pt x="117855" y="120000"/>
                  <a:pt x="120000" y="116922"/>
                  <a:pt x="120000" y="113133"/>
                </a:cubicBezTo>
                <a:lnTo>
                  <a:pt x="120000" y="102855"/>
                </a:lnTo>
                <a:lnTo>
                  <a:pt x="108000" y="102855"/>
                </a:lnTo>
                <a:lnTo>
                  <a:pt x="108000" y="85716"/>
                </a:lnTo>
                <a:lnTo>
                  <a:pt x="120000" y="85716"/>
                </a:lnTo>
                <a:lnTo>
                  <a:pt x="120000" y="68572"/>
                </a:lnTo>
                <a:lnTo>
                  <a:pt x="108000" y="68572"/>
                </a:lnTo>
                <a:lnTo>
                  <a:pt x="108000" y="51427"/>
                </a:lnTo>
                <a:lnTo>
                  <a:pt x="120000" y="51427"/>
                </a:lnTo>
                <a:lnTo>
                  <a:pt x="120000" y="34283"/>
                </a:lnTo>
                <a:lnTo>
                  <a:pt x="108000" y="34283"/>
                </a:lnTo>
                <a:lnTo>
                  <a:pt x="108000" y="17144"/>
                </a:lnTo>
                <a:cubicBezTo>
                  <a:pt x="108000" y="17144"/>
                  <a:pt x="120000" y="17144"/>
                  <a:pt x="120000" y="17144"/>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sp>
        <p:nvSpPr>
          <p:cNvPr id="599" name="Shape 599"/>
          <p:cNvSpPr txBox="1"/>
          <p:nvPr/>
        </p:nvSpPr>
        <p:spPr>
          <a:xfrm>
            <a:off x="5394629" y="3475323"/>
            <a:ext cx="429900" cy="274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550"/>
              <a:buFont typeface="Lato"/>
              <a:buNone/>
            </a:pPr>
            <a:r>
              <a:rPr b="1" i="0" lang="en-US" sz="2200" u="none" cap="none" strike="noStrike">
                <a:solidFill>
                  <a:schemeClr val="lt1"/>
                </a:solidFill>
                <a:latin typeface="Lato"/>
                <a:ea typeface="Lato"/>
                <a:cs typeface="Lato"/>
                <a:sym typeface="Lato"/>
              </a:rPr>
              <a:t>3</a:t>
            </a:r>
            <a:endParaRPr/>
          </a:p>
        </p:txBody>
      </p:sp>
      <p:sp>
        <p:nvSpPr>
          <p:cNvPr id="600" name="Shape 600"/>
          <p:cNvSpPr txBox="1"/>
          <p:nvPr/>
        </p:nvSpPr>
        <p:spPr>
          <a:xfrm>
            <a:off x="2422350" y="4152438"/>
            <a:ext cx="4299300" cy="327600"/>
          </a:xfrm>
          <a:prstGeom prst="rect">
            <a:avLst/>
          </a:prstGeom>
          <a:noFill/>
          <a:ln>
            <a:noFill/>
          </a:ln>
        </p:spPr>
        <p:txBody>
          <a:bodyPr anchorCtr="0" anchor="ctr" bIns="0" lIns="0" spcFirstLastPara="1" rIns="0" wrap="square" tIns="0">
            <a:noAutofit/>
          </a:bodyPr>
          <a:lstStyle/>
          <a:p>
            <a:pPr indent="0" lvl="0" marL="0" marR="0" rtl="0" algn="ctr">
              <a:lnSpc>
                <a:spcPct val="130000"/>
              </a:lnSpc>
              <a:spcBef>
                <a:spcPts val="0"/>
              </a:spcBef>
              <a:spcAft>
                <a:spcPts val="0"/>
              </a:spcAft>
              <a:buClr>
                <a:srgbClr val="7F7F7F"/>
              </a:buClr>
              <a:buSzPts val="213"/>
              <a:buFont typeface="Lato"/>
              <a:buNone/>
            </a:pPr>
            <a:r>
              <a:rPr lang="en-US">
                <a:solidFill>
                  <a:srgbClr val="7F7F7F"/>
                </a:solidFill>
                <a:latin typeface="Lato"/>
                <a:ea typeface="Lato"/>
                <a:cs typeface="Lato"/>
                <a:sym typeface="Lato"/>
              </a:rPr>
              <a:t>Features</a:t>
            </a:r>
            <a:r>
              <a:rPr lang="en-US">
                <a:solidFill>
                  <a:srgbClr val="7F7F7F"/>
                </a:solidFill>
                <a:latin typeface="Lato"/>
                <a:ea typeface="Lato"/>
                <a:cs typeface="Lato"/>
                <a:sym typeface="Lato"/>
              </a:rPr>
              <a:t> </a:t>
            </a:r>
            <a:endParaRPr>
              <a:solidFill>
                <a:srgbClr val="7F7F7F"/>
              </a:solidFill>
              <a:latin typeface="Lato"/>
              <a:ea typeface="Lato"/>
              <a:cs typeface="Lato"/>
              <a:sym typeface="Lato"/>
            </a:endParaRPr>
          </a:p>
        </p:txBody>
      </p:sp>
      <p:pic>
        <p:nvPicPr>
          <p:cNvPr id="601" name="Shape 601"/>
          <p:cNvPicPr preferRelativeResize="0"/>
          <p:nvPr/>
        </p:nvPicPr>
        <p:blipFill>
          <a:blip r:embed="rId5">
            <a:alphaModFix/>
          </a:blip>
          <a:stretch>
            <a:fillRect/>
          </a:stretch>
        </p:blipFill>
        <p:spPr>
          <a:xfrm>
            <a:off x="1628413" y="1768775"/>
            <a:ext cx="5887173" cy="22751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Shape 606"/>
          <p:cNvSpPr txBox="1"/>
          <p:nvPr>
            <p:ph idx="1" type="body"/>
          </p:nvPr>
        </p:nvSpPr>
        <p:spPr>
          <a:xfrm>
            <a:off x="0" y="438150"/>
            <a:ext cx="9144000" cy="457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More data and feature engineering can</a:t>
            </a:r>
            <a:endParaRPr/>
          </a:p>
          <a:p>
            <a:pPr indent="0" lvl="0" marL="0" rtl="0">
              <a:spcBef>
                <a:spcPts val="0"/>
              </a:spcBef>
              <a:spcAft>
                <a:spcPts val="0"/>
              </a:spcAft>
              <a:buNone/>
            </a:pPr>
            <a:r>
              <a:rPr lang="en-US"/>
              <a:t>improve the model</a:t>
            </a:r>
            <a:endParaRPr/>
          </a:p>
        </p:txBody>
      </p:sp>
      <p:cxnSp>
        <p:nvCxnSpPr>
          <p:cNvPr id="607" name="Shape 607"/>
          <p:cNvCxnSpPr/>
          <p:nvPr/>
        </p:nvCxnSpPr>
        <p:spPr>
          <a:xfrm>
            <a:off x="3477447" y="4796712"/>
            <a:ext cx="255900" cy="0"/>
          </a:xfrm>
          <a:prstGeom prst="straightConnector1">
            <a:avLst/>
          </a:prstGeom>
          <a:noFill/>
          <a:ln cap="flat" cmpd="sng" w="9525">
            <a:solidFill>
              <a:schemeClr val="dk2"/>
            </a:solidFill>
            <a:prstDash val="solid"/>
            <a:round/>
            <a:headEnd len="med" w="med" type="none"/>
            <a:tailEnd len="med" w="med" type="triangle"/>
          </a:ln>
        </p:spPr>
      </p:cxnSp>
      <p:sp>
        <p:nvSpPr>
          <p:cNvPr id="608" name="Shape 608"/>
          <p:cNvSpPr/>
          <p:nvPr/>
        </p:nvSpPr>
        <p:spPr>
          <a:xfrm>
            <a:off x="4780366" y="4588533"/>
            <a:ext cx="399000" cy="402900"/>
          </a:xfrm>
          <a:prstGeom prst="ellipse">
            <a:avLst/>
          </a:prstGeom>
          <a:solidFill>
            <a:srgbClr val="6B875A"/>
          </a:solidFill>
          <a:ln cap="flat" cmpd="sng" w="12700">
            <a:solidFill>
              <a:schemeClr val="lt1"/>
            </a:solidFill>
            <a:prstDash val="solid"/>
            <a:miter lim="8000"/>
            <a:headEnd len="sm" w="sm" type="none"/>
            <a:tailEnd len="sm" w="sm" type="none"/>
          </a:ln>
          <a:effectLst>
            <a:reflection blurRad="0" dir="5400000" dist="9525" endA="0" endPos="30000" fadeDir="5400012" kx="0" rotWithShape="0" algn="bl" stA="93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609" name="Shape 609"/>
          <p:cNvSpPr/>
          <p:nvPr/>
        </p:nvSpPr>
        <p:spPr>
          <a:xfrm>
            <a:off x="5696556" y="4588533"/>
            <a:ext cx="399000" cy="402900"/>
          </a:xfrm>
          <a:prstGeom prst="ellipse">
            <a:avLst/>
          </a:prstGeom>
          <a:solidFill>
            <a:srgbClr val="CDA007">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610" name="Shape 610"/>
          <p:cNvSpPr/>
          <p:nvPr/>
        </p:nvSpPr>
        <p:spPr>
          <a:xfrm>
            <a:off x="2947987" y="4588533"/>
            <a:ext cx="399000" cy="402900"/>
          </a:xfrm>
          <a:prstGeom prst="ellipse">
            <a:avLst/>
          </a:prstGeom>
          <a:solidFill>
            <a:srgbClr val="6978B9">
              <a:alpha val="47310"/>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611" name="Shape 611"/>
          <p:cNvSpPr/>
          <p:nvPr/>
        </p:nvSpPr>
        <p:spPr>
          <a:xfrm>
            <a:off x="3864177" y="4588533"/>
            <a:ext cx="399000" cy="402900"/>
          </a:xfrm>
          <a:prstGeom prst="ellipse">
            <a:avLst/>
          </a:prstGeom>
          <a:solidFill>
            <a:srgbClr val="00968C">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612" name="Shape 612"/>
          <p:cNvSpPr/>
          <p:nvPr/>
        </p:nvSpPr>
        <p:spPr>
          <a:xfrm>
            <a:off x="4894655" y="4720196"/>
            <a:ext cx="170400" cy="153000"/>
          </a:xfrm>
          <a:custGeom>
            <a:pathLst>
              <a:path extrusionOk="0" h="120000" w="120000">
                <a:moveTo>
                  <a:pt x="16254" y="107754"/>
                </a:moveTo>
                <a:cubicBezTo>
                  <a:pt x="15001" y="109174"/>
                  <a:pt x="15001" y="111476"/>
                  <a:pt x="16254" y="112890"/>
                </a:cubicBezTo>
                <a:lnTo>
                  <a:pt x="21984" y="119189"/>
                </a:lnTo>
                <a:cubicBezTo>
                  <a:pt x="23237" y="120603"/>
                  <a:pt x="25229" y="120005"/>
                  <a:pt x="26483" y="118591"/>
                </a:cubicBezTo>
                <a:lnTo>
                  <a:pt x="56044" y="85924"/>
                </a:lnTo>
                <a:lnTo>
                  <a:pt x="46990" y="74316"/>
                </a:lnTo>
                <a:cubicBezTo>
                  <a:pt x="46990" y="74316"/>
                  <a:pt x="16254" y="107754"/>
                  <a:pt x="16254" y="107754"/>
                </a:cubicBezTo>
                <a:close/>
                <a:moveTo>
                  <a:pt x="119658" y="15229"/>
                </a:moveTo>
                <a:cubicBezTo>
                  <a:pt x="119211" y="11882"/>
                  <a:pt x="117672" y="12580"/>
                  <a:pt x="116872" y="13994"/>
                </a:cubicBezTo>
                <a:cubicBezTo>
                  <a:pt x="116066" y="15425"/>
                  <a:pt x="112524" y="21461"/>
                  <a:pt x="111069" y="24194"/>
                </a:cubicBezTo>
                <a:cubicBezTo>
                  <a:pt x="109620" y="26905"/>
                  <a:pt x="106056" y="32259"/>
                  <a:pt x="99414" y="26972"/>
                </a:cubicBezTo>
                <a:cubicBezTo>
                  <a:pt x="92498" y="21478"/>
                  <a:pt x="94904" y="17644"/>
                  <a:pt x="96107" y="15067"/>
                </a:cubicBezTo>
                <a:cubicBezTo>
                  <a:pt x="97321" y="12474"/>
                  <a:pt x="101037" y="5197"/>
                  <a:pt x="101574" y="4297"/>
                </a:cubicBezTo>
                <a:cubicBezTo>
                  <a:pt x="102111" y="3381"/>
                  <a:pt x="101484" y="726"/>
                  <a:pt x="99336" y="1838"/>
                </a:cubicBezTo>
                <a:cubicBezTo>
                  <a:pt x="97187" y="2950"/>
                  <a:pt x="84138" y="8780"/>
                  <a:pt x="82331" y="17146"/>
                </a:cubicBezTo>
                <a:cubicBezTo>
                  <a:pt x="80479" y="25653"/>
                  <a:pt x="83881" y="33254"/>
                  <a:pt x="77211" y="40804"/>
                </a:cubicBezTo>
                <a:lnTo>
                  <a:pt x="69120" y="50289"/>
                </a:lnTo>
                <a:lnTo>
                  <a:pt x="77245" y="60891"/>
                </a:lnTo>
                <a:lnTo>
                  <a:pt x="87210" y="50261"/>
                </a:lnTo>
                <a:cubicBezTo>
                  <a:pt x="89583" y="47578"/>
                  <a:pt x="94658" y="44974"/>
                  <a:pt x="99246" y="46147"/>
                </a:cubicBezTo>
                <a:cubicBezTo>
                  <a:pt x="109088" y="48651"/>
                  <a:pt x="114454" y="44499"/>
                  <a:pt x="117689" y="37630"/>
                </a:cubicBezTo>
                <a:cubicBezTo>
                  <a:pt x="120593" y="31493"/>
                  <a:pt x="120111" y="18572"/>
                  <a:pt x="119658" y="15229"/>
                </a:cubicBezTo>
                <a:close/>
                <a:moveTo>
                  <a:pt x="53033" y="42431"/>
                </a:moveTo>
                <a:cubicBezTo>
                  <a:pt x="52306" y="41492"/>
                  <a:pt x="51410" y="41464"/>
                  <a:pt x="50638" y="42235"/>
                </a:cubicBezTo>
                <a:lnTo>
                  <a:pt x="41999" y="50713"/>
                </a:lnTo>
                <a:cubicBezTo>
                  <a:pt x="41322" y="51390"/>
                  <a:pt x="41221" y="52630"/>
                  <a:pt x="41837" y="53424"/>
                </a:cubicBezTo>
                <a:lnTo>
                  <a:pt x="91804" y="117345"/>
                </a:lnTo>
                <a:cubicBezTo>
                  <a:pt x="92973" y="118854"/>
                  <a:pt x="94999" y="119010"/>
                  <a:pt x="96331" y="117702"/>
                </a:cubicBezTo>
                <a:lnTo>
                  <a:pt x="102172" y="112197"/>
                </a:lnTo>
                <a:cubicBezTo>
                  <a:pt x="103515" y="110878"/>
                  <a:pt x="103650" y="108587"/>
                  <a:pt x="102491" y="107067"/>
                </a:cubicBezTo>
                <a:cubicBezTo>
                  <a:pt x="102491" y="107067"/>
                  <a:pt x="53033" y="42431"/>
                  <a:pt x="53033" y="42431"/>
                </a:cubicBezTo>
                <a:close/>
                <a:moveTo>
                  <a:pt x="18644" y="38932"/>
                </a:moveTo>
                <a:cubicBezTo>
                  <a:pt x="24261" y="34019"/>
                  <a:pt x="28928" y="37406"/>
                  <a:pt x="35150" y="45505"/>
                </a:cubicBezTo>
                <a:cubicBezTo>
                  <a:pt x="35850" y="46421"/>
                  <a:pt x="36790" y="45348"/>
                  <a:pt x="37327" y="44828"/>
                </a:cubicBezTo>
                <a:cubicBezTo>
                  <a:pt x="37853" y="44303"/>
                  <a:pt x="46067" y="35992"/>
                  <a:pt x="46470" y="35612"/>
                </a:cubicBezTo>
                <a:cubicBezTo>
                  <a:pt x="46867" y="35215"/>
                  <a:pt x="47348" y="34466"/>
                  <a:pt x="46716" y="33634"/>
                </a:cubicBezTo>
                <a:cubicBezTo>
                  <a:pt x="46072" y="32801"/>
                  <a:pt x="43739" y="29403"/>
                  <a:pt x="42240" y="27195"/>
                </a:cubicBezTo>
                <a:cubicBezTo>
                  <a:pt x="31351" y="11177"/>
                  <a:pt x="72041" y="318"/>
                  <a:pt x="65791" y="145"/>
                </a:cubicBezTo>
                <a:cubicBezTo>
                  <a:pt x="62613" y="50"/>
                  <a:pt x="49849" y="-117"/>
                  <a:pt x="47941" y="117"/>
                </a:cubicBezTo>
                <a:cubicBezTo>
                  <a:pt x="40208" y="1033"/>
                  <a:pt x="30506" y="9154"/>
                  <a:pt x="25621" y="12938"/>
                </a:cubicBezTo>
                <a:cubicBezTo>
                  <a:pt x="19225" y="17856"/>
                  <a:pt x="16842" y="20740"/>
                  <a:pt x="16450" y="21142"/>
                </a:cubicBezTo>
                <a:cubicBezTo>
                  <a:pt x="14643" y="22914"/>
                  <a:pt x="16159" y="27011"/>
                  <a:pt x="12880" y="30241"/>
                </a:cubicBezTo>
                <a:cubicBezTo>
                  <a:pt x="9417" y="33650"/>
                  <a:pt x="7257" y="31068"/>
                  <a:pt x="5248" y="33047"/>
                </a:cubicBezTo>
                <a:cubicBezTo>
                  <a:pt x="4258" y="34036"/>
                  <a:pt x="1471" y="36378"/>
                  <a:pt x="677" y="37155"/>
                </a:cubicBezTo>
                <a:cubicBezTo>
                  <a:pt x="-123" y="37948"/>
                  <a:pt x="-268" y="39284"/>
                  <a:pt x="548" y="40346"/>
                </a:cubicBezTo>
                <a:cubicBezTo>
                  <a:pt x="548" y="40346"/>
                  <a:pt x="8163" y="49802"/>
                  <a:pt x="8807" y="50641"/>
                </a:cubicBezTo>
                <a:cubicBezTo>
                  <a:pt x="9439" y="51468"/>
                  <a:pt x="11162" y="52183"/>
                  <a:pt x="12220" y="51121"/>
                </a:cubicBezTo>
                <a:cubicBezTo>
                  <a:pt x="13289" y="50065"/>
                  <a:pt x="16030" y="47377"/>
                  <a:pt x="16484" y="46902"/>
                </a:cubicBezTo>
                <a:cubicBezTo>
                  <a:pt x="16954" y="46455"/>
                  <a:pt x="16187" y="41073"/>
                  <a:pt x="18644" y="38932"/>
                </a:cubicBezTo>
                <a:close/>
              </a:path>
            </a:pathLst>
          </a:custGeom>
          <a:solidFill>
            <a:srgbClr val="FFFFFF"/>
          </a:solidFill>
          <a:ln>
            <a:noFill/>
          </a:ln>
          <a:effectLst>
            <a:reflection blurRad="0" dir="5400000" dist="9525" endA="0" endPos="30000" fadeDir="5400012" kx="0" rotWithShape="0" algn="bl" stA="51000" stPos="0" sy="-100000" ky="0"/>
          </a:effectLst>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cxnSp>
        <p:nvCxnSpPr>
          <p:cNvPr id="613" name="Shape 613"/>
          <p:cNvCxnSpPr/>
          <p:nvPr/>
        </p:nvCxnSpPr>
        <p:spPr>
          <a:xfrm>
            <a:off x="4408550" y="4796712"/>
            <a:ext cx="255900" cy="0"/>
          </a:xfrm>
          <a:prstGeom prst="straightConnector1">
            <a:avLst/>
          </a:prstGeom>
          <a:noFill/>
          <a:ln cap="flat" cmpd="sng" w="9525">
            <a:solidFill>
              <a:schemeClr val="dk2"/>
            </a:solidFill>
            <a:prstDash val="solid"/>
            <a:round/>
            <a:headEnd len="med" w="med" type="none"/>
            <a:tailEnd len="med" w="med" type="triangle"/>
          </a:ln>
        </p:spPr>
      </p:cxnSp>
      <p:cxnSp>
        <p:nvCxnSpPr>
          <p:cNvPr id="614" name="Shape 614"/>
          <p:cNvCxnSpPr/>
          <p:nvPr/>
        </p:nvCxnSpPr>
        <p:spPr>
          <a:xfrm>
            <a:off x="5339653" y="4796712"/>
            <a:ext cx="255900" cy="0"/>
          </a:xfrm>
          <a:prstGeom prst="straightConnector1">
            <a:avLst/>
          </a:prstGeom>
          <a:noFill/>
          <a:ln cap="flat" cmpd="sng" w="9525">
            <a:solidFill>
              <a:schemeClr val="dk2"/>
            </a:solidFill>
            <a:prstDash val="solid"/>
            <a:round/>
            <a:headEnd len="med" w="med" type="none"/>
            <a:tailEnd len="med" w="med" type="triangle"/>
          </a:ln>
        </p:spPr>
      </p:cxnSp>
      <p:pic>
        <p:nvPicPr>
          <p:cNvPr id="615" name="Shape 615"/>
          <p:cNvPicPr preferRelativeResize="0"/>
          <p:nvPr/>
        </p:nvPicPr>
        <p:blipFill>
          <a:blip r:embed="rId3">
            <a:alphaModFix/>
          </a:blip>
          <a:stretch>
            <a:fillRect/>
          </a:stretch>
        </p:blipFill>
        <p:spPr>
          <a:xfrm>
            <a:off x="3075898" y="4698279"/>
            <a:ext cx="156842" cy="196868"/>
          </a:xfrm>
          <a:prstGeom prst="rect">
            <a:avLst/>
          </a:prstGeom>
          <a:noFill/>
          <a:ln>
            <a:noFill/>
          </a:ln>
        </p:spPr>
      </p:pic>
      <p:pic>
        <p:nvPicPr>
          <p:cNvPr id="616" name="Shape 616"/>
          <p:cNvPicPr preferRelativeResize="0"/>
          <p:nvPr/>
        </p:nvPicPr>
        <p:blipFill>
          <a:blip r:embed="rId4">
            <a:alphaModFix/>
          </a:blip>
          <a:stretch>
            <a:fillRect/>
          </a:stretch>
        </p:blipFill>
        <p:spPr>
          <a:xfrm>
            <a:off x="3971152" y="4675349"/>
            <a:ext cx="199512" cy="201396"/>
          </a:xfrm>
          <a:prstGeom prst="rect">
            <a:avLst/>
          </a:prstGeom>
          <a:noFill/>
          <a:ln>
            <a:noFill/>
          </a:ln>
        </p:spPr>
      </p:pic>
      <p:sp>
        <p:nvSpPr>
          <p:cNvPr id="617" name="Shape 617"/>
          <p:cNvSpPr/>
          <p:nvPr/>
        </p:nvSpPr>
        <p:spPr>
          <a:xfrm>
            <a:off x="5817680" y="4741271"/>
            <a:ext cx="156900" cy="111000"/>
          </a:xfrm>
          <a:custGeom>
            <a:pathLst>
              <a:path extrusionOk="0" h="120000" w="120000">
                <a:moveTo>
                  <a:pt x="48000" y="85716"/>
                </a:moveTo>
                <a:lnTo>
                  <a:pt x="48000" y="34283"/>
                </a:lnTo>
                <a:lnTo>
                  <a:pt x="78000" y="60000"/>
                </a:lnTo>
                <a:cubicBezTo>
                  <a:pt x="78000" y="60000"/>
                  <a:pt x="48000" y="85716"/>
                  <a:pt x="48000" y="85716"/>
                </a:cubicBezTo>
                <a:close/>
                <a:moveTo>
                  <a:pt x="120000" y="17144"/>
                </a:moveTo>
                <a:lnTo>
                  <a:pt x="120000" y="6850"/>
                </a:lnTo>
                <a:cubicBezTo>
                  <a:pt x="120000" y="3061"/>
                  <a:pt x="117855" y="0"/>
                  <a:pt x="115205" y="0"/>
                </a:cubicBezTo>
                <a:lnTo>
                  <a:pt x="4805" y="0"/>
                </a:lnTo>
                <a:cubicBezTo>
                  <a:pt x="2150" y="0"/>
                  <a:pt x="0" y="3061"/>
                  <a:pt x="0" y="6850"/>
                </a:cubicBezTo>
                <a:lnTo>
                  <a:pt x="0" y="17144"/>
                </a:lnTo>
                <a:lnTo>
                  <a:pt x="12000" y="17144"/>
                </a:lnTo>
                <a:lnTo>
                  <a:pt x="12000" y="34283"/>
                </a:lnTo>
                <a:lnTo>
                  <a:pt x="0" y="34283"/>
                </a:lnTo>
                <a:lnTo>
                  <a:pt x="0" y="51427"/>
                </a:lnTo>
                <a:lnTo>
                  <a:pt x="12000" y="51427"/>
                </a:lnTo>
                <a:lnTo>
                  <a:pt x="12000" y="68572"/>
                </a:lnTo>
                <a:lnTo>
                  <a:pt x="0" y="68572"/>
                </a:lnTo>
                <a:lnTo>
                  <a:pt x="0" y="85716"/>
                </a:lnTo>
                <a:lnTo>
                  <a:pt x="12000" y="85716"/>
                </a:lnTo>
                <a:lnTo>
                  <a:pt x="12000" y="102855"/>
                </a:lnTo>
                <a:lnTo>
                  <a:pt x="0" y="102855"/>
                </a:lnTo>
                <a:lnTo>
                  <a:pt x="0" y="113133"/>
                </a:lnTo>
                <a:cubicBezTo>
                  <a:pt x="0" y="116922"/>
                  <a:pt x="2150" y="120000"/>
                  <a:pt x="4805" y="120000"/>
                </a:cubicBezTo>
                <a:lnTo>
                  <a:pt x="115205" y="120000"/>
                </a:lnTo>
                <a:cubicBezTo>
                  <a:pt x="117855" y="120000"/>
                  <a:pt x="120000" y="116922"/>
                  <a:pt x="120000" y="113133"/>
                </a:cubicBezTo>
                <a:lnTo>
                  <a:pt x="120000" y="102855"/>
                </a:lnTo>
                <a:lnTo>
                  <a:pt x="108000" y="102855"/>
                </a:lnTo>
                <a:lnTo>
                  <a:pt x="108000" y="85716"/>
                </a:lnTo>
                <a:lnTo>
                  <a:pt x="120000" y="85716"/>
                </a:lnTo>
                <a:lnTo>
                  <a:pt x="120000" y="68572"/>
                </a:lnTo>
                <a:lnTo>
                  <a:pt x="108000" y="68572"/>
                </a:lnTo>
                <a:lnTo>
                  <a:pt x="108000" y="51427"/>
                </a:lnTo>
                <a:lnTo>
                  <a:pt x="120000" y="51427"/>
                </a:lnTo>
                <a:lnTo>
                  <a:pt x="120000" y="34283"/>
                </a:lnTo>
                <a:lnTo>
                  <a:pt x="108000" y="34283"/>
                </a:lnTo>
                <a:lnTo>
                  <a:pt x="108000" y="17144"/>
                </a:lnTo>
                <a:cubicBezTo>
                  <a:pt x="108000" y="17144"/>
                  <a:pt x="120000" y="17144"/>
                  <a:pt x="120000" y="17144"/>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sp>
        <p:nvSpPr>
          <p:cNvPr id="618" name="Shape 618"/>
          <p:cNvSpPr txBox="1"/>
          <p:nvPr/>
        </p:nvSpPr>
        <p:spPr>
          <a:xfrm>
            <a:off x="1996975" y="1892200"/>
            <a:ext cx="6041400" cy="327600"/>
          </a:xfrm>
          <a:prstGeom prst="rect">
            <a:avLst/>
          </a:prstGeom>
          <a:noFill/>
          <a:ln>
            <a:noFill/>
          </a:ln>
        </p:spPr>
        <p:txBody>
          <a:bodyPr anchorCtr="0" anchor="ctr" bIns="0" lIns="0" spcFirstLastPara="1" rIns="0" wrap="square" tIns="0">
            <a:noAutofit/>
          </a:bodyPr>
          <a:lstStyle/>
          <a:p>
            <a:pPr indent="0" lvl="0" marL="0" marR="0" rtl="0">
              <a:lnSpc>
                <a:spcPct val="130000"/>
              </a:lnSpc>
              <a:spcBef>
                <a:spcPts val="0"/>
              </a:spcBef>
              <a:spcAft>
                <a:spcPts val="0"/>
              </a:spcAft>
              <a:buClr>
                <a:srgbClr val="7F7F7F"/>
              </a:buClr>
              <a:buSzPts val="213"/>
              <a:buFont typeface="Lato"/>
              <a:buNone/>
            </a:pPr>
            <a:r>
              <a:rPr lang="en-US">
                <a:solidFill>
                  <a:srgbClr val="7F7F7F"/>
                </a:solidFill>
                <a:latin typeface="Lato"/>
                <a:ea typeface="Lato"/>
                <a:cs typeface="Lato"/>
                <a:sym typeface="Lato"/>
              </a:rPr>
              <a:t>Collect a more balanced dataset</a:t>
            </a:r>
            <a:endParaRPr>
              <a:solidFill>
                <a:srgbClr val="7F7F7F"/>
              </a:solidFill>
              <a:latin typeface="Lato"/>
              <a:ea typeface="Lato"/>
              <a:cs typeface="Lato"/>
              <a:sym typeface="Lato"/>
            </a:endParaRPr>
          </a:p>
        </p:txBody>
      </p:sp>
      <p:sp>
        <p:nvSpPr>
          <p:cNvPr id="619" name="Shape 619"/>
          <p:cNvSpPr txBox="1"/>
          <p:nvPr/>
        </p:nvSpPr>
        <p:spPr>
          <a:xfrm>
            <a:off x="1997025" y="2578000"/>
            <a:ext cx="6153300" cy="402900"/>
          </a:xfrm>
          <a:prstGeom prst="rect">
            <a:avLst/>
          </a:prstGeom>
          <a:noFill/>
          <a:ln>
            <a:noFill/>
          </a:ln>
        </p:spPr>
        <p:txBody>
          <a:bodyPr anchorCtr="0" anchor="ctr" bIns="0" lIns="0" spcFirstLastPara="1" rIns="0" wrap="square" tIns="0">
            <a:noAutofit/>
          </a:bodyPr>
          <a:lstStyle/>
          <a:p>
            <a:pPr indent="0" lvl="0" marL="0" marR="0" rtl="0">
              <a:lnSpc>
                <a:spcPct val="130000"/>
              </a:lnSpc>
              <a:spcBef>
                <a:spcPts val="0"/>
              </a:spcBef>
              <a:spcAft>
                <a:spcPts val="0"/>
              </a:spcAft>
              <a:buClr>
                <a:srgbClr val="7F7F7F"/>
              </a:buClr>
              <a:buSzPts val="213"/>
              <a:buFont typeface="Lato"/>
              <a:buNone/>
            </a:pPr>
            <a:r>
              <a:rPr lang="en-US">
                <a:solidFill>
                  <a:srgbClr val="7F7F7F"/>
                </a:solidFill>
                <a:latin typeface="Lato"/>
                <a:ea typeface="Lato"/>
                <a:cs typeface="Lato"/>
                <a:sym typeface="Lato"/>
              </a:rPr>
              <a:t>Increase the size of the dataset</a:t>
            </a:r>
            <a:endParaRPr>
              <a:solidFill>
                <a:srgbClr val="7F7F7F"/>
              </a:solidFill>
              <a:latin typeface="Lato"/>
              <a:ea typeface="Lato"/>
              <a:cs typeface="Lato"/>
              <a:sym typeface="Lato"/>
            </a:endParaRPr>
          </a:p>
        </p:txBody>
      </p:sp>
      <p:sp>
        <p:nvSpPr>
          <p:cNvPr id="620" name="Shape 620"/>
          <p:cNvSpPr/>
          <p:nvPr/>
        </p:nvSpPr>
        <p:spPr>
          <a:xfrm>
            <a:off x="1199050" y="1730418"/>
            <a:ext cx="537000" cy="537000"/>
          </a:xfrm>
          <a:prstGeom prst="ellipse">
            <a:avLst/>
          </a:prstGeom>
          <a:solidFill>
            <a:schemeClr val="accent1"/>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621" name="Shape 621"/>
          <p:cNvSpPr txBox="1"/>
          <p:nvPr/>
        </p:nvSpPr>
        <p:spPr>
          <a:xfrm>
            <a:off x="1223327" y="1815998"/>
            <a:ext cx="472500" cy="327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550"/>
              <a:buFont typeface="Lato"/>
              <a:buNone/>
            </a:pPr>
            <a:r>
              <a:rPr b="1" i="0" lang="en-US" sz="2200" u="none" cap="none" strike="noStrike">
                <a:solidFill>
                  <a:schemeClr val="lt1"/>
                </a:solidFill>
                <a:latin typeface="Lato"/>
                <a:ea typeface="Lato"/>
                <a:cs typeface="Lato"/>
                <a:sym typeface="Lato"/>
              </a:rPr>
              <a:t>1</a:t>
            </a:r>
            <a:endParaRPr/>
          </a:p>
        </p:txBody>
      </p:sp>
      <p:sp>
        <p:nvSpPr>
          <p:cNvPr id="622" name="Shape 622"/>
          <p:cNvSpPr/>
          <p:nvPr/>
        </p:nvSpPr>
        <p:spPr>
          <a:xfrm>
            <a:off x="1199050" y="2473438"/>
            <a:ext cx="537000" cy="537000"/>
          </a:xfrm>
          <a:prstGeom prst="ellipse">
            <a:avLst/>
          </a:prstGeom>
          <a:solidFill>
            <a:schemeClr val="accent2"/>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623" name="Shape 623"/>
          <p:cNvSpPr txBox="1"/>
          <p:nvPr/>
        </p:nvSpPr>
        <p:spPr>
          <a:xfrm>
            <a:off x="1223327" y="2559020"/>
            <a:ext cx="472500" cy="327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550"/>
              <a:buFont typeface="Lato"/>
              <a:buNone/>
            </a:pPr>
            <a:r>
              <a:rPr b="1" i="0" lang="en-US" sz="2200" u="none" cap="none" strike="noStrike">
                <a:solidFill>
                  <a:schemeClr val="lt1"/>
                </a:solidFill>
                <a:latin typeface="Lato"/>
                <a:ea typeface="Lato"/>
                <a:cs typeface="Lato"/>
                <a:sym typeface="Lato"/>
              </a:rPr>
              <a:t>2</a:t>
            </a:r>
            <a:endParaRPr/>
          </a:p>
        </p:txBody>
      </p:sp>
      <p:grpSp>
        <p:nvGrpSpPr>
          <p:cNvPr id="624" name="Shape 624"/>
          <p:cNvGrpSpPr/>
          <p:nvPr/>
        </p:nvGrpSpPr>
        <p:grpSpPr>
          <a:xfrm>
            <a:off x="1191094" y="3216459"/>
            <a:ext cx="536991" cy="536991"/>
            <a:chOff x="3340462" y="3830307"/>
            <a:chExt cx="590100" cy="590100"/>
          </a:xfrm>
        </p:grpSpPr>
        <p:sp>
          <p:nvSpPr>
            <p:cNvPr id="625" name="Shape 625"/>
            <p:cNvSpPr/>
            <p:nvPr/>
          </p:nvSpPr>
          <p:spPr>
            <a:xfrm>
              <a:off x="3340462" y="3830307"/>
              <a:ext cx="590100" cy="590100"/>
            </a:xfrm>
            <a:prstGeom prst="ellipse">
              <a:avLst/>
            </a:prstGeom>
            <a:solidFill>
              <a:schemeClr val="accent4"/>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626" name="Shape 626"/>
            <p:cNvSpPr txBox="1"/>
            <p:nvPr/>
          </p:nvSpPr>
          <p:spPr>
            <a:xfrm>
              <a:off x="3409607" y="3942478"/>
              <a:ext cx="472500" cy="301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550"/>
                <a:buFont typeface="Lato"/>
                <a:buNone/>
              </a:pPr>
              <a:r>
                <a:rPr b="1" i="0" lang="en-US" sz="2200" u="none" cap="none" strike="noStrike">
                  <a:solidFill>
                    <a:schemeClr val="lt1"/>
                  </a:solidFill>
                  <a:latin typeface="Lato"/>
                  <a:ea typeface="Lato"/>
                  <a:cs typeface="Lato"/>
                  <a:sym typeface="Lato"/>
                </a:rPr>
                <a:t>3</a:t>
              </a:r>
              <a:endParaRPr/>
            </a:p>
          </p:txBody>
        </p:sp>
      </p:grpSp>
      <p:sp>
        <p:nvSpPr>
          <p:cNvPr id="627" name="Shape 627"/>
          <p:cNvSpPr txBox="1"/>
          <p:nvPr/>
        </p:nvSpPr>
        <p:spPr>
          <a:xfrm>
            <a:off x="1997038" y="3340000"/>
            <a:ext cx="6213600" cy="402900"/>
          </a:xfrm>
          <a:prstGeom prst="rect">
            <a:avLst/>
          </a:prstGeom>
          <a:noFill/>
          <a:ln>
            <a:noFill/>
          </a:ln>
        </p:spPr>
        <p:txBody>
          <a:bodyPr anchorCtr="0" anchor="ctr" bIns="0" lIns="0" spcFirstLastPara="1" rIns="0" wrap="square" tIns="0">
            <a:noAutofit/>
          </a:bodyPr>
          <a:lstStyle/>
          <a:p>
            <a:pPr indent="0" lvl="0" marL="0" marR="0" rtl="0">
              <a:lnSpc>
                <a:spcPct val="130000"/>
              </a:lnSpc>
              <a:spcBef>
                <a:spcPts val="0"/>
              </a:spcBef>
              <a:spcAft>
                <a:spcPts val="0"/>
              </a:spcAft>
              <a:buClr>
                <a:srgbClr val="7F7F7F"/>
              </a:buClr>
              <a:buSzPts val="213"/>
              <a:buFont typeface="Lato"/>
              <a:buNone/>
            </a:pPr>
            <a:r>
              <a:rPr lang="en-US">
                <a:solidFill>
                  <a:srgbClr val="7F7F7F"/>
                </a:solidFill>
                <a:latin typeface="Lato"/>
                <a:ea typeface="Lato"/>
                <a:cs typeface="Lato"/>
                <a:sym typeface="Lato"/>
              </a:rPr>
              <a:t>Building sanity checks into the feature engineering phase</a:t>
            </a:r>
            <a:endParaRPr>
              <a:solidFill>
                <a:srgbClr val="7F7F7F"/>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31" name="Shape 631"/>
        <p:cNvGrpSpPr/>
        <p:nvPr/>
      </p:nvGrpSpPr>
      <p:grpSpPr>
        <a:xfrm>
          <a:off x="0" y="0"/>
          <a:ext cx="0" cy="0"/>
          <a:chOff x="0" y="0"/>
          <a:chExt cx="0" cy="0"/>
        </a:xfrm>
      </p:grpSpPr>
      <p:sp>
        <p:nvSpPr>
          <p:cNvPr id="632" name="Shape 632"/>
          <p:cNvSpPr/>
          <p:nvPr/>
        </p:nvSpPr>
        <p:spPr>
          <a:xfrm>
            <a:off x="0" y="-33250"/>
            <a:ext cx="9144000" cy="5229000"/>
          </a:xfrm>
          <a:prstGeom prst="rect">
            <a:avLst/>
          </a:prstGeom>
          <a:solidFill>
            <a:srgbClr val="FFF2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3" name="Shape 633"/>
          <p:cNvSpPr/>
          <p:nvPr/>
        </p:nvSpPr>
        <p:spPr>
          <a:xfrm flipH="1" rot="-5400000">
            <a:off x="4355825" y="-128950"/>
            <a:ext cx="4728600" cy="4891500"/>
          </a:xfrm>
          <a:prstGeom prst="rtTriangle">
            <a:avLst/>
          </a:prstGeom>
          <a:solidFill>
            <a:srgbClr val="D9D2E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4" name="Shape 634"/>
          <p:cNvSpPr/>
          <p:nvPr/>
        </p:nvSpPr>
        <p:spPr>
          <a:xfrm>
            <a:off x="0" y="-10875"/>
            <a:ext cx="6055500" cy="5229000"/>
          </a:xfrm>
          <a:prstGeom prst="rtTriangle">
            <a:avLst/>
          </a:prstGeom>
          <a:solidFill>
            <a:srgbClr val="D9EA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35" name="Shape 635"/>
          <p:cNvGrpSpPr/>
          <p:nvPr/>
        </p:nvGrpSpPr>
        <p:grpSpPr>
          <a:xfrm rot="-489791">
            <a:off x="2541441" y="3004842"/>
            <a:ext cx="1386903" cy="1385534"/>
            <a:chOff x="3366319" y="2012676"/>
            <a:chExt cx="959700" cy="957600"/>
          </a:xfrm>
        </p:grpSpPr>
        <p:sp>
          <p:nvSpPr>
            <p:cNvPr id="636" name="Shape 636"/>
            <p:cNvSpPr/>
            <p:nvPr/>
          </p:nvSpPr>
          <p:spPr>
            <a:xfrm>
              <a:off x="3366319" y="2012676"/>
              <a:ext cx="959700" cy="957600"/>
            </a:xfrm>
            <a:custGeom>
              <a:pathLst>
                <a:path extrusionOk="0" h="120000" w="120000">
                  <a:moveTo>
                    <a:pt x="110441" y="72420"/>
                  </a:moveTo>
                  <a:cubicBezTo>
                    <a:pt x="110665" y="71369"/>
                    <a:pt x="110889" y="70318"/>
                    <a:pt x="111039" y="69343"/>
                  </a:cubicBezTo>
                  <a:cubicBezTo>
                    <a:pt x="111263" y="68292"/>
                    <a:pt x="111412" y="67242"/>
                    <a:pt x="111561" y="66191"/>
                  </a:cubicBezTo>
                  <a:cubicBezTo>
                    <a:pt x="114623" y="66116"/>
                    <a:pt x="117461" y="65666"/>
                    <a:pt x="119775" y="64915"/>
                  </a:cubicBezTo>
                  <a:cubicBezTo>
                    <a:pt x="119999" y="61838"/>
                    <a:pt x="119999" y="58686"/>
                    <a:pt x="119775" y="55684"/>
                  </a:cubicBezTo>
                  <a:cubicBezTo>
                    <a:pt x="117535" y="54859"/>
                    <a:pt x="114698" y="54409"/>
                    <a:pt x="111636" y="54333"/>
                  </a:cubicBezTo>
                  <a:cubicBezTo>
                    <a:pt x="111412" y="52232"/>
                    <a:pt x="111039" y="50131"/>
                    <a:pt x="110591" y="48105"/>
                  </a:cubicBezTo>
                  <a:cubicBezTo>
                    <a:pt x="113428" y="46979"/>
                    <a:pt x="115967" y="45553"/>
                    <a:pt x="117834" y="44052"/>
                  </a:cubicBezTo>
                  <a:cubicBezTo>
                    <a:pt x="117013" y="41050"/>
                    <a:pt x="115967" y="38198"/>
                    <a:pt x="114698" y="35422"/>
                  </a:cubicBezTo>
                  <a:cubicBezTo>
                    <a:pt x="112308" y="35422"/>
                    <a:pt x="109471" y="35947"/>
                    <a:pt x="106558" y="36923"/>
                  </a:cubicBezTo>
                  <a:cubicBezTo>
                    <a:pt x="105662" y="35046"/>
                    <a:pt x="104617" y="33170"/>
                    <a:pt x="103422" y="31444"/>
                  </a:cubicBezTo>
                  <a:cubicBezTo>
                    <a:pt x="105812" y="29418"/>
                    <a:pt x="107678" y="27166"/>
                    <a:pt x="108948" y="25140"/>
                  </a:cubicBezTo>
                  <a:cubicBezTo>
                    <a:pt x="107156" y="22664"/>
                    <a:pt x="105214" y="20262"/>
                    <a:pt x="103049" y="18086"/>
                  </a:cubicBezTo>
                  <a:cubicBezTo>
                    <a:pt x="100808" y="18911"/>
                    <a:pt x="98344" y="20337"/>
                    <a:pt x="95880" y="22288"/>
                  </a:cubicBezTo>
                  <a:cubicBezTo>
                    <a:pt x="94387" y="20863"/>
                    <a:pt x="92818" y="19512"/>
                    <a:pt x="91101" y="18236"/>
                  </a:cubicBezTo>
                  <a:cubicBezTo>
                    <a:pt x="92594" y="15459"/>
                    <a:pt x="93640" y="12757"/>
                    <a:pt x="94088" y="10431"/>
                  </a:cubicBezTo>
                  <a:cubicBezTo>
                    <a:pt x="91624" y="8705"/>
                    <a:pt x="89010" y="7129"/>
                    <a:pt x="86172" y="5778"/>
                  </a:cubicBezTo>
                  <a:cubicBezTo>
                    <a:pt x="84380" y="7354"/>
                    <a:pt x="82514" y="9530"/>
                    <a:pt x="80945" y="12232"/>
                  </a:cubicBezTo>
                  <a:cubicBezTo>
                    <a:pt x="79004" y="11407"/>
                    <a:pt x="77062" y="10656"/>
                    <a:pt x="75046" y="10056"/>
                  </a:cubicBezTo>
                  <a:cubicBezTo>
                    <a:pt x="75494" y="6979"/>
                    <a:pt x="75569" y="4052"/>
                    <a:pt x="75196" y="1726"/>
                  </a:cubicBezTo>
                  <a:cubicBezTo>
                    <a:pt x="73702" y="1275"/>
                    <a:pt x="72209" y="975"/>
                    <a:pt x="70715" y="675"/>
                  </a:cubicBezTo>
                  <a:cubicBezTo>
                    <a:pt x="69222" y="450"/>
                    <a:pt x="67654" y="225"/>
                    <a:pt x="66160" y="75"/>
                  </a:cubicBezTo>
                  <a:cubicBezTo>
                    <a:pt x="64965" y="2176"/>
                    <a:pt x="63995" y="4878"/>
                    <a:pt x="63397" y="7954"/>
                  </a:cubicBezTo>
                  <a:cubicBezTo>
                    <a:pt x="61306" y="7804"/>
                    <a:pt x="59215" y="7729"/>
                    <a:pt x="57125" y="7879"/>
                  </a:cubicBezTo>
                  <a:cubicBezTo>
                    <a:pt x="56527" y="4803"/>
                    <a:pt x="55556" y="2101"/>
                    <a:pt x="54436" y="0"/>
                  </a:cubicBezTo>
                  <a:cubicBezTo>
                    <a:pt x="51375" y="225"/>
                    <a:pt x="48313" y="750"/>
                    <a:pt x="45401" y="1500"/>
                  </a:cubicBezTo>
                  <a:cubicBezTo>
                    <a:pt x="45028" y="3902"/>
                    <a:pt x="45028" y="6829"/>
                    <a:pt x="45476" y="9906"/>
                  </a:cubicBezTo>
                  <a:cubicBezTo>
                    <a:pt x="43459" y="10506"/>
                    <a:pt x="41518" y="11181"/>
                    <a:pt x="39576" y="12007"/>
                  </a:cubicBezTo>
                  <a:cubicBezTo>
                    <a:pt x="38008" y="9305"/>
                    <a:pt x="36141" y="7129"/>
                    <a:pt x="34349" y="5478"/>
                  </a:cubicBezTo>
                  <a:cubicBezTo>
                    <a:pt x="31586" y="6829"/>
                    <a:pt x="28898" y="8330"/>
                    <a:pt x="26359" y="10056"/>
                  </a:cubicBezTo>
                  <a:cubicBezTo>
                    <a:pt x="26807" y="12457"/>
                    <a:pt x="27853" y="15159"/>
                    <a:pt x="29271" y="17936"/>
                  </a:cubicBezTo>
                  <a:cubicBezTo>
                    <a:pt x="27629" y="19136"/>
                    <a:pt x="25986" y="20487"/>
                    <a:pt x="24492" y="21913"/>
                  </a:cubicBezTo>
                  <a:cubicBezTo>
                    <a:pt x="22028" y="19962"/>
                    <a:pt x="19564" y="18461"/>
                    <a:pt x="17398" y="17636"/>
                  </a:cubicBezTo>
                  <a:cubicBezTo>
                    <a:pt x="15233" y="19812"/>
                    <a:pt x="13217" y="22138"/>
                    <a:pt x="11425" y="24615"/>
                  </a:cubicBezTo>
                  <a:cubicBezTo>
                    <a:pt x="12619" y="26716"/>
                    <a:pt x="14486" y="28893"/>
                    <a:pt x="16801" y="30994"/>
                  </a:cubicBezTo>
                  <a:cubicBezTo>
                    <a:pt x="15681" y="32720"/>
                    <a:pt x="14635" y="34521"/>
                    <a:pt x="13665" y="36472"/>
                  </a:cubicBezTo>
                  <a:cubicBezTo>
                    <a:pt x="10752" y="35422"/>
                    <a:pt x="7915" y="34896"/>
                    <a:pt x="5525" y="34821"/>
                  </a:cubicBezTo>
                  <a:cubicBezTo>
                    <a:pt x="4256" y="37598"/>
                    <a:pt x="3210" y="40450"/>
                    <a:pt x="2314" y="43452"/>
                  </a:cubicBezTo>
                  <a:cubicBezTo>
                    <a:pt x="4181" y="44953"/>
                    <a:pt x="6645" y="46454"/>
                    <a:pt x="9558" y="47579"/>
                  </a:cubicBezTo>
                  <a:cubicBezTo>
                    <a:pt x="9334" y="48555"/>
                    <a:pt x="9110" y="49606"/>
                    <a:pt x="8886" y="50656"/>
                  </a:cubicBezTo>
                  <a:cubicBezTo>
                    <a:pt x="8736" y="51707"/>
                    <a:pt x="8587" y="52757"/>
                    <a:pt x="8438" y="53808"/>
                  </a:cubicBezTo>
                  <a:cubicBezTo>
                    <a:pt x="5376" y="53808"/>
                    <a:pt x="2464" y="54333"/>
                    <a:pt x="224" y="55084"/>
                  </a:cubicBezTo>
                  <a:cubicBezTo>
                    <a:pt x="0" y="58161"/>
                    <a:pt x="0" y="61238"/>
                    <a:pt x="149" y="64315"/>
                  </a:cubicBezTo>
                  <a:cubicBezTo>
                    <a:pt x="2464" y="65065"/>
                    <a:pt x="5301" y="65590"/>
                    <a:pt x="8363" y="65666"/>
                  </a:cubicBezTo>
                  <a:cubicBezTo>
                    <a:pt x="8587" y="67767"/>
                    <a:pt x="8960" y="69868"/>
                    <a:pt x="9408" y="71894"/>
                  </a:cubicBezTo>
                  <a:cubicBezTo>
                    <a:pt x="6496" y="73020"/>
                    <a:pt x="4032" y="74446"/>
                    <a:pt x="2165" y="75872"/>
                  </a:cubicBezTo>
                  <a:cubicBezTo>
                    <a:pt x="2986" y="78874"/>
                    <a:pt x="4032" y="81801"/>
                    <a:pt x="5227" y="84577"/>
                  </a:cubicBezTo>
                  <a:cubicBezTo>
                    <a:pt x="7616" y="84577"/>
                    <a:pt x="10454" y="84052"/>
                    <a:pt x="13441" y="83076"/>
                  </a:cubicBezTo>
                  <a:cubicBezTo>
                    <a:pt x="14337" y="84953"/>
                    <a:pt x="15382" y="86754"/>
                    <a:pt x="16502" y="88555"/>
                  </a:cubicBezTo>
                  <a:cubicBezTo>
                    <a:pt x="14187" y="90581"/>
                    <a:pt x="12321" y="92757"/>
                    <a:pt x="11051" y="94784"/>
                  </a:cubicBezTo>
                  <a:cubicBezTo>
                    <a:pt x="12843" y="97335"/>
                    <a:pt x="14785" y="99737"/>
                    <a:pt x="16950" y="101913"/>
                  </a:cubicBezTo>
                  <a:cubicBezTo>
                    <a:pt x="19191" y="101088"/>
                    <a:pt x="21655" y="99587"/>
                    <a:pt x="24044" y="97636"/>
                  </a:cubicBezTo>
                  <a:cubicBezTo>
                    <a:pt x="25612" y="99136"/>
                    <a:pt x="27181" y="100487"/>
                    <a:pt x="28898" y="101763"/>
                  </a:cubicBezTo>
                  <a:cubicBezTo>
                    <a:pt x="27330" y="104465"/>
                    <a:pt x="26359" y="107166"/>
                    <a:pt x="25836" y="109568"/>
                  </a:cubicBezTo>
                  <a:cubicBezTo>
                    <a:pt x="28375" y="111294"/>
                    <a:pt x="30989" y="112870"/>
                    <a:pt x="33752" y="114221"/>
                  </a:cubicBezTo>
                  <a:cubicBezTo>
                    <a:pt x="35619" y="112645"/>
                    <a:pt x="37485" y="110393"/>
                    <a:pt x="39054" y="107767"/>
                  </a:cubicBezTo>
                  <a:cubicBezTo>
                    <a:pt x="40995" y="108592"/>
                    <a:pt x="42937" y="109343"/>
                    <a:pt x="44953" y="109943"/>
                  </a:cubicBezTo>
                  <a:cubicBezTo>
                    <a:pt x="44505" y="113020"/>
                    <a:pt x="44430" y="115872"/>
                    <a:pt x="44803" y="118273"/>
                  </a:cubicBezTo>
                  <a:cubicBezTo>
                    <a:pt x="46297" y="118649"/>
                    <a:pt x="47790" y="119024"/>
                    <a:pt x="49284" y="119249"/>
                  </a:cubicBezTo>
                  <a:cubicBezTo>
                    <a:pt x="50777" y="119549"/>
                    <a:pt x="52345" y="119774"/>
                    <a:pt x="53839" y="119924"/>
                  </a:cubicBezTo>
                  <a:cubicBezTo>
                    <a:pt x="54959" y="117823"/>
                    <a:pt x="56004" y="115121"/>
                    <a:pt x="56602" y="112045"/>
                  </a:cubicBezTo>
                  <a:cubicBezTo>
                    <a:pt x="58693" y="112195"/>
                    <a:pt x="60784" y="112195"/>
                    <a:pt x="62874" y="112120"/>
                  </a:cubicBezTo>
                  <a:cubicBezTo>
                    <a:pt x="63472" y="115121"/>
                    <a:pt x="64443" y="117898"/>
                    <a:pt x="65563" y="120000"/>
                  </a:cubicBezTo>
                  <a:cubicBezTo>
                    <a:pt x="68624" y="119699"/>
                    <a:pt x="71611" y="119174"/>
                    <a:pt x="74598" y="118424"/>
                  </a:cubicBezTo>
                  <a:cubicBezTo>
                    <a:pt x="74971" y="116097"/>
                    <a:pt x="74971" y="113170"/>
                    <a:pt x="74523" y="110093"/>
                  </a:cubicBezTo>
                  <a:cubicBezTo>
                    <a:pt x="76540" y="109493"/>
                    <a:pt x="78481" y="108818"/>
                    <a:pt x="80423" y="107992"/>
                  </a:cubicBezTo>
                  <a:cubicBezTo>
                    <a:pt x="81991" y="110619"/>
                    <a:pt x="83858" y="112870"/>
                    <a:pt x="85650" y="114446"/>
                  </a:cubicBezTo>
                  <a:cubicBezTo>
                    <a:pt x="88413" y="113170"/>
                    <a:pt x="91101" y="111594"/>
                    <a:pt x="93565" y="109868"/>
                  </a:cubicBezTo>
                  <a:cubicBezTo>
                    <a:pt x="93192" y="107542"/>
                    <a:pt x="92146" y="104840"/>
                    <a:pt x="90653" y="102063"/>
                  </a:cubicBezTo>
                  <a:cubicBezTo>
                    <a:pt x="92370" y="100863"/>
                    <a:pt x="94013" y="99512"/>
                    <a:pt x="95507" y="98011"/>
                  </a:cubicBezTo>
                  <a:cubicBezTo>
                    <a:pt x="97896" y="100037"/>
                    <a:pt x="100435" y="101463"/>
                    <a:pt x="102601" y="102363"/>
                  </a:cubicBezTo>
                  <a:cubicBezTo>
                    <a:pt x="104766" y="100187"/>
                    <a:pt x="106782" y="97861"/>
                    <a:pt x="108574" y="95309"/>
                  </a:cubicBezTo>
                  <a:cubicBezTo>
                    <a:pt x="107380" y="93283"/>
                    <a:pt x="105513" y="91031"/>
                    <a:pt x="103198" y="89005"/>
                  </a:cubicBezTo>
                  <a:cubicBezTo>
                    <a:pt x="104318" y="87279"/>
                    <a:pt x="105364" y="85403"/>
                    <a:pt x="106334" y="83527"/>
                  </a:cubicBezTo>
                  <a:cubicBezTo>
                    <a:pt x="109247" y="84577"/>
                    <a:pt x="112084" y="85103"/>
                    <a:pt x="114474" y="85178"/>
                  </a:cubicBezTo>
                  <a:cubicBezTo>
                    <a:pt x="115743" y="82401"/>
                    <a:pt x="116789" y="79474"/>
                    <a:pt x="117685" y="76472"/>
                  </a:cubicBezTo>
                  <a:cubicBezTo>
                    <a:pt x="115818" y="74971"/>
                    <a:pt x="113279" y="73545"/>
                    <a:pt x="110441" y="72420"/>
                  </a:cubicBezTo>
                  <a:close/>
                  <a:moveTo>
                    <a:pt x="52271" y="102814"/>
                  </a:moveTo>
                  <a:cubicBezTo>
                    <a:pt x="28674" y="98536"/>
                    <a:pt x="13067" y="75872"/>
                    <a:pt x="17324" y="52232"/>
                  </a:cubicBezTo>
                  <a:cubicBezTo>
                    <a:pt x="21655" y="28517"/>
                    <a:pt x="44206" y="12833"/>
                    <a:pt x="67728" y="17110"/>
                  </a:cubicBezTo>
                  <a:cubicBezTo>
                    <a:pt x="91325" y="21463"/>
                    <a:pt x="106932" y="44127"/>
                    <a:pt x="102601" y="67767"/>
                  </a:cubicBezTo>
                  <a:cubicBezTo>
                    <a:pt x="98344" y="91407"/>
                    <a:pt x="75793" y="107166"/>
                    <a:pt x="52271" y="102814"/>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637" name="Shape 637"/>
            <p:cNvSpPr/>
            <p:nvPr/>
          </p:nvSpPr>
          <p:spPr>
            <a:xfrm>
              <a:off x="3573292" y="2217610"/>
              <a:ext cx="547800" cy="5478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grpSp>
      <p:grpSp>
        <p:nvGrpSpPr>
          <p:cNvPr id="638" name="Shape 638"/>
          <p:cNvGrpSpPr/>
          <p:nvPr/>
        </p:nvGrpSpPr>
        <p:grpSpPr>
          <a:xfrm>
            <a:off x="6483779" y="1044099"/>
            <a:ext cx="1233406" cy="1260776"/>
            <a:chOff x="3500488" y="1744666"/>
            <a:chExt cx="959700" cy="957600"/>
          </a:xfrm>
        </p:grpSpPr>
        <p:sp>
          <p:nvSpPr>
            <p:cNvPr id="639" name="Shape 639"/>
            <p:cNvSpPr/>
            <p:nvPr/>
          </p:nvSpPr>
          <p:spPr>
            <a:xfrm>
              <a:off x="3500488" y="1744666"/>
              <a:ext cx="959700" cy="957600"/>
            </a:xfrm>
            <a:custGeom>
              <a:pathLst>
                <a:path extrusionOk="0" h="120000" w="120000">
                  <a:moveTo>
                    <a:pt x="110441" y="72420"/>
                  </a:moveTo>
                  <a:cubicBezTo>
                    <a:pt x="110665" y="71369"/>
                    <a:pt x="110889" y="70318"/>
                    <a:pt x="111039" y="69343"/>
                  </a:cubicBezTo>
                  <a:cubicBezTo>
                    <a:pt x="111263" y="68292"/>
                    <a:pt x="111412" y="67242"/>
                    <a:pt x="111561" y="66191"/>
                  </a:cubicBezTo>
                  <a:cubicBezTo>
                    <a:pt x="114623" y="66116"/>
                    <a:pt x="117461" y="65666"/>
                    <a:pt x="119775" y="64915"/>
                  </a:cubicBezTo>
                  <a:cubicBezTo>
                    <a:pt x="119999" y="61838"/>
                    <a:pt x="119999" y="58686"/>
                    <a:pt x="119775" y="55684"/>
                  </a:cubicBezTo>
                  <a:cubicBezTo>
                    <a:pt x="117535" y="54859"/>
                    <a:pt x="114698" y="54409"/>
                    <a:pt x="111636" y="54333"/>
                  </a:cubicBezTo>
                  <a:cubicBezTo>
                    <a:pt x="111412" y="52232"/>
                    <a:pt x="111039" y="50131"/>
                    <a:pt x="110591" y="48105"/>
                  </a:cubicBezTo>
                  <a:cubicBezTo>
                    <a:pt x="113428" y="46979"/>
                    <a:pt x="115967" y="45553"/>
                    <a:pt x="117834" y="44052"/>
                  </a:cubicBezTo>
                  <a:cubicBezTo>
                    <a:pt x="117013" y="41050"/>
                    <a:pt x="115967" y="38198"/>
                    <a:pt x="114698" y="35422"/>
                  </a:cubicBezTo>
                  <a:cubicBezTo>
                    <a:pt x="112308" y="35422"/>
                    <a:pt x="109471" y="35947"/>
                    <a:pt x="106558" y="36923"/>
                  </a:cubicBezTo>
                  <a:cubicBezTo>
                    <a:pt x="105662" y="35046"/>
                    <a:pt x="104617" y="33170"/>
                    <a:pt x="103422" y="31444"/>
                  </a:cubicBezTo>
                  <a:cubicBezTo>
                    <a:pt x="105812" y="29418"/>
                    <a:pt x="107678" y="27166"/>
                    <a:pt x="108948" y="25140"/>
                  </a:cubicBezTo>
                  <a:cubicBezTo>
                    <a:pt x="107156" y="22664"/>
                    <a:pt x="105214" y="20262"/>
                    <a:pt x="103049" y="18086"/>
                  </a:cubicBezTo>
                  <a:cubicBezTo>
                    <a:pt x="100808" y="18911"/>
                    <a:pt x="98344" y="20337"/>
                    <a:pt x="95880" y="22288"/>
                  </a:cubicBezTo>
                  <a:cubicBezTo>
                    <a:pt x="94387" y="20863"/>
                    <a:pt x="92818" y="19512"/>
                    <a:pt x="91101" y="18236"/>
                  </a:cubicBezTo>
                  <a:cubicBezTo>
                    <a:pt x="92594" y="15459"/>
                    <a:pt x="93640" y="12757"/>
                    <a:pt x="94088" y="10431"/>
                  </a:cubicBezTo>
                  <a:cubicBezTo>
                    <a:pt x="91624" y="8705"/>
                    <a:pt x="89010" y="7129"/>
                    <a:pt x="86172" y="5778"/>
                  </a:cubicBezTo>
                  <a:cubicBezTo>
                    <a:pt x="84380" y="7354"/>
                    <a:pt x="82514" y="9530"/>
                    <a:pt x="80945" y="12232"/>
                  </a:cubicBezTo>
                  <a:cubicBezTo>
                    <a:pt x="79004" y="11407"/>
                    <a:pt x="77062" y="10656"/>
                    <a:pt x="75046" y="10056"/>
                  </a:cubicBezTo>
                  <a:cubicBezTo>
                    <a:pt x="75494" y="6979"/>
                    <a:pt x="75569" y="4052"/>
                    <a:pt x="75196" y="1726"/>
                  </a:cubicBezTo>
                  <a:cubicBezTo>
                    <a:pt x="73702" y="1275"/>
                    <a:pt x="72209" y="975"/>
                    <a:pt x="70715" y="675"/>
                  </a:cubicBezTo>
                  <a:cubicBezTo>
                    <a:pt x="69222" y="450"/>
                    <a:pt x="67654" y="225"/>
                    <a:pt x="66160" y="75"/>
                  </a:cubicBezTo>
                  <a:cubicBezTo>
                    <a:pt x="64965" y="2176"/>
                    <a:pt x="63995" y="4878"/>
                    <a:pt x="63397" y="7954"/>
                  </a:cubicBezTo>
                  <a:cubicBezTo>
                    <a:pt x="61306" y="7804"/>
                    <a:pt x="59215" y="7729"/>
                    <a:pt x="57125" y="7879"/>
                  </a:cubicBezTo>
                  <a:cubicBezTo>
                    <a:pt x="56527" y="4803"/>
                    <a:pt x="55556" y="2101"/>
                    <a:pt x="54436" y="0"/>
                  </a:cubicBezTo>
                  <a:cubicBezTo>
                    <a:pt x="51375" y="225"/>
                    <a:pt x="48313" y="750"/>
                    <a:pt x="45401" y="1500"/>
                  </a:cubicBezTo>
                  <a:cubicBezTo>
                    <a:pt x="45028" y="3902"/>
                    <a:pt x="45028" y="6829"/>
                    <a:pt x="45476" y="9906"/>
                  </a:cubicBezTo>
                  <a:cubicBezTo>
                    <a:pt x="43459" y="10506"/>
                    <a:pt x="41518" y="11181"/>
                    <a:pt x="39576" y="12007"/>
                  </a:cubicBezTo>
                  <a:cubicBezTo>
                    <a:pt x="38008" y="9305"/>
                    <a:pt x="36141" y="7129"/>
                    <a:pt x="34349" y="5478"/>
                  </a:cubicBezTo>
                  <a:cubicBezTo>
                    <a:pt x="31586" y="6829"/>
                    <a:pt x="28898" y="8330"/>
                    <a:pt x="26359" y="10056"/>
                  </a:cubicBezTo>
                  <a:cubicBezTo>
                    <a:pt x="26807" y="12457"/>
                    <a:pt x="27853" y="15159"/>
                    <a:pt x="29271" y="17936"/>
                  </a:cubicBezTo>
                  <a:cubicBezTo>
                    <a:pt x="27629" y="19136"/>
                    <a:pt x="25986" y="20487"/>
                    <a:pt x="24492" y="21913"/>
                  </a:cubicBezTo>
                  <a:cubicBezTo>
                    <a:pt x="22028" y="19962"/>
                    <a:pt x="19564" y="18461"/>
                    <a:pt x="17398" y="17636"/>
                  </a:cubicBezTo>
                  <a:cubicBezTo>
                    <a:pt x="15233" y="19812"/>
                    <a:pt x="13217" y="22138"/>
                    <a:pt x="11425" y="24615"/>
                  </a:cubicBezTo>
                  <a:cubicBezTo>
                    <a:pt x="12619" y="26716"/>
                    <a:pt x="14486" y="28893"/>
                    <a:pt x="16801" y="30994"/>
                  </a:cubicBezTo>
                  <a:cubicBezTo>
                    <a:pt x="15681" y="32720"/>
                    <a:pt x="14635" y="34521"/>
                    <a:pt x="13665" y="36472"/>
                  </a:cubicBezTo>
                  <a:cubicBezTo>
                    <a:pt x="10752" y="35422"/>
                    <a:pt x="7915" y="34896"/>
                    <a:pt x="5525" y="34821"/>
                  </a:cubicBezTo>
                  <a:cubicBezTo>
                    <a:pt x="4256" y="37598"/>
                    <a:pt x="3210" y="40450"/>
                    <a:pt x="2314" y="43452"/>
                  </a:cubicBezTo>
                  <a:cubicBezTo>
                    <a:pt x="4181" y="44953"/>
                    <a:pt x="6645" y="46454"/>
                    <a:pt x="9558" y="47579"/>
                  </a:cubicBezTo>
                  <a:cubicBezTo>
                    <a:pt x="9334" y="48555"/>
                    <a:pt x="9110" y="49606"/>
                    <a:pt x="8886" y="50656"/>
                  </a:cubicBezTo>
                  <a:cubicBezTo>
                    <a:pt x="8736" y="51707"/>
                    <a:pt x="8587" y="52757"/>
                    <a:pt x="8438" y="53808"/>
                  </a:cubicBezTo>
                  <a:cubicBezTo>
                    <a:pt x="5376" y="53808"/>
                    <a:pt x="2464" y="54333"/>
                    <a:pt x="224" y="55084"/>
                  </a:cubicBezTo>
                  <a:cubicBezTo>
                    <a:pt x="0" y="58161"/>
                    <a:pt x="0" y="61238"/>
                    <a:pt x="149" y="64315"/>
                  </a:cubicBezTo>
                  <a:cubicBezTo>
                    <a:pt x="2464" y="65065"/>
                    <a:pt x="5301" y="65590"/>
                    <a:pt x="8363" y="65666"/>
                  </a:cubicBezTo>
                  <a:cubicBezTo>
                    <a:pt x="8587" y="67767"/>
                    <a:pt x="8960" y="69868"/>
                    <a:pt x="9408" y="71894"/>
                  </a:cubicBezTo>
                  <a:cubicBezTo>
                    <a:pt x="6496" y="73020"/>
                    <a:pt x="4032" y="74446"/>
                    <a:pt x="2165" y="75872"/>
                  </a:cubicBezTo>
                  <a:cubicBezTo>
                    <a:pt x="2986" y="78874"/>
                    <a:pt x="4032" y="81801"/>
                    <a:pt x="5227" y="84577"/>
                  </a:cubicBezTo>
                  <a:cubicBezTo>
                    <a:pt x="7616" y="84577"/>
                    <a:pt x="10454" y="84052"/>
                    <a:pt x="13441" y="83076"/>
                  </a:cubicBezTo>
                  <a:cubicBezTo>
                    <a:pt x="14337" y="84953"/>
                    <a:pt x="15382" y="86754"/>
                    <a:pt x="16502" y="88555"/>
                  </a:cubicBezTo>
                  <a:cubicBezTo>
                    <a:pt x="14187" y="90581"/>
                    <a:pt x="12321" y="92757"/>
                    <a:pt x="11051" y="94784"/>
                  </a:cubicBezTo>
                  <a:cubicBezTo>
                    <a:pt x="12843" y="97335"/>
                    <a:pt x="14785" y="99737"/>
                    <a:pt x="16950" y="101913"/>
                  </a:cubicBezTo>
                  <a:cubicBezTo>
                    <a:pt x="19191" y="101088"/>
                    <a:pt x="21655" y="99587"/>
                    <a:pt x="24044" y="97636"/>
                  </a:cubicBezTo>
                  <a:cubicBezTo>
                    <a:pt x="25612" y="99136"/>
                    <a:pt x="27181" y="100487"/>
                    <a:pt x="28898" y="101763"/>
                  </a:cubicBezTo>
                  <a:cubicBezTo>
                    <a:pt x="27330" y="104465"/>
                    <a:pt x="26359" y="107166"/>
                    <a:pt x="25836" y="109568"/>
                  </a:cubicBezTo>
                  <a:cubicBezTo>
                    <a:pt x="28375" y="111294"/>
                    <a:pt x="30989" y="112870"/>
                    <a:pt x="33752" y="114221"/>
                  </a:cubicBezTo>
                  <a:cubicBezTo>
                    <a:pt x="35619" y="112645"/>
                    <a:pt x="37485" y="110393"/>
                    <a:pt x="39054" y="107767"/>
                  </a:cubicBezTo>
                  <a:cubicBezTo>
                    <a:pt x="40995" y="108592"/>
                    <a:pt x="42937" y="109343"/>
                    <a:pt x="44953" y="109943"/>
                  </a:cubicBezTo>
                  <a:cubicBezTo>
                    <a:pt x="44505" y="113020"/>
                    <a:pt x="44430" y="115872"/>
                    <a:pt x="44803" y="118273"/>
                  </a:cubicBezTo>
                  <a:cubicBezTo>
                    <a:pt x="46297" y="118649"/>
                    <a:pt x="47790" y="119024"/>
                    <a:pt x="49284" y="119249"/>
                  </a:cubicBezTo>
                  <a:cubicBezTo>
                    <a:pt x="50777" y="119549"/>
                    <a:pt x="52345" y="119774"/>
                    <a:pt x="53839" y="119924"/>
                  </a:cubicBezTo>
                  <a:cubicBezTo>
                    <a:pt x="54959" y="117823"/>
                    <a:pt x="56004" y="115121"/>
                    <a:pt x="56602" y="112045"/>
                  </a:cubicBezTo>
                  <a:cubicBezTo>
                    <a:pt x="58693" y="112195"/>
                    <a:pt x="60784" y="112195"/>
                    <a:pt x="62874" y="112120"/>
                  </a:cubicBezTo>
                  <a:cubicBezTo>
                    <a:pt x="63472" y="115121"/>
                    <a:pt x="64443" y="117898"/>
                    <a:pt x="65563" y="120000"/>
                  </a:cubicBezTo>
                  <a:cubicBezTo>
                    <a:pt x="68624" y="119699"/>
                    <a:pt x="71611" y="119174"/>
                    <a:pt x="74598" y="118424"/>
                  </a:cubicBezTo>
                  <a:cubicBezTo>
                    <a:pt x="74971" y="116097"/>
                    <a:pt x="74971" y="113170"/>
                    <a:pt x="74523" y="110093"/>
                  </a:cubicBezTo>
                  <a:cubicBezTo>
                    <a:pt x="76540" y="109493"/>
                    <a:pt x="78481" y="108818"/>
                    <a:pt x="80423" y="107992"/>
                  </a:cubicBezTo>
                  <a:cubicBezTo>
                    <a:pt x="81991" y="110619"/>
                    <a:pt x="83858" y="112870"/>
                    <a:pt x="85650" y="114446"/>
                  </a:cubicBezTo>
                  <a:cubicBezTo>
                    <a:pt x="88413" y="113170"/>
                    <a:pt x="91101" y="111594"/>
                    <a:pt x="93565" y="109868"/>
                  </a:cubicBezTo>
                  <a:cubicBezTo>
                    <a:pt x="93192" y="107542"/>
                    <a:pt x="92146" y="104840"/>
                    <a:pt x="90653" y="102063"/>
                  </a:cubicBezTo>
                  <a:cubicBezTo>
                    <a:pt x="92370" y="100863"/>
                    <a:pt x="94013" y="99512"/>
                    <a:pt x="95507" y="98011"/>
                  </a:cubicBezTo>
                  <a:cubicBezTo>
                    <a:pt x="97896" y="100037"/>
                    <a:pt x="100435" y="101463"/>
                    <a:pt x="102601" y="102363"/>
                  </a:cubicBezTo>
                  <a:cubicBezTo>
                    <a:pt x="104766" y="100187"/>
                    <a:pt x="106782" y="97861"/>
                    <a:pt x="108574" y="95309"/>
                  </a:cubicBezTo>
                  <a:cubicBezTo>
                    <a:pt x="107380" y="93283"/>
                    <a:pt x="105513" y="91031"/>
                    <a:pt x="103198" y="89005"/>
                  </a:cubicBezTo>
                  <a:cubicBezTo>
                    <a:pt x="104318" y="87279"/>
                    <a:pt x="105364" y="85403"/>
                    <a:pt x="106334" y="83527"/>
                  </a:cubicBezTo>
                  <a:cubicBezTo>
                    <a:pt x="109247" y="84577"/>
                    <a:pt x="112084" y="85103"/>
                    <a:pt x="114474" y="85178"/>
                  </a:cubicBezTo>
                  <a:cubicBezTo>
                    <a:pt x="115743" y="82401"/>
                    <a:pt x="116789" y="79474"/>
                    <a:pt x="117685" y="76472"/>
                  </a:cubicBezTo>
                  <a:cubicBezTo>
                    <a:pt x="115818" y="74971"/>
                    <a:pt x="113279" y="73545"/>
                    <a:pt x="110441" y="72420"/>
                  </a:cubicBezTo>
                  <a:close/>
                  <a:moveTo>
                    <a:pt x="52271" y="102814"/>
                  </a:moveTo>
                  <a:cubicBezTo>
                    <a:pt x="28674" y="98536"/>
                    <a:pt x="13067" y="75872"/>
                    <a:pt x="17324" y="52232"/>
                  </a:cubicBezTo>
                  <a:cubicBezTo>
                    <a:pt x="21655" y="28517"/>
                    <a:pt x="44206" y="12833"/>
                    <a:pt x="67728" y="17110"/>
                  </a:cubicBezTo>
                  <a:cubicBezTo>
                    <a:pt x="91325" y="21463"/>
                    <a:pt x="106932" y="44127"/>
                    <a:pt x="102601" y="67767"/>
                  </a:cubicBezTo>
                  <a:cubicBezTo>
                    <a:pt x="98344" y="91407"/>
                    <a:pt x="75793" y="107166"/>
                    <a:pt x="52271" y="10281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640" name="Shape 640"/>
            <p:cNvSpPr/>
            <p:nvPr/>
          </p:nvSpPr>
          <p:spPr>
            <a:xfrm>
              <a:off x="3707461" y="1949600"/>
              <a:ext cx="547800" cy="5478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grpSp>
      <p:sp>
        <p:nvSpPr>
          <p:cNvPr id="641" name="Shape 641"/>
          <p:cNvSpPr/>
          <p:nvPr/>
        </p:nvSpPr>
        <p:spPr>
          <a:xfrm rot="10800000">
            <a:off x="3489409" y="3866354"/>
            <a:ext cx="574800" cy="640200"/>
          </a:xfrm>
          <a:custGeom>
            <a:pathLst>
              <a:path extrusionOk="0" h="120000" w="120000">
                <a:moveTo>
                  <a:pt x="84694" y="991"/>
                </a:moveTo>
                <a:lnTo>
                  <a:pt x="84694" y="991"/>
                </a:lnTo>
                <a:lnTo>
                  <a:pt x="82586" y="775"/>
                </a:lnTo>
                <a:lnTo>
                  <a:pt x="80574" y="560"/>
                </a:lnTo>
                <a:lnTo>
                  <a:pt x="76550" y="301"/>
                </a:lnTo>
                <a:lnTo>
                  <a:pt x="72766" y="86"/>
                </a:lnTo>
                <a:lnTo>
                  <a:pt x="69221" y="0"/>
                </a:lnTo>
                <a:lnTo>
                  <a:pt x="65772" y="86"/>
                </a:lnTo>
                <a:lnTo>
                  <a:pt x="62610" y="172"/>
                </a:lnTo>
                <a:lnTo>
                  <a:pt x="59736" y="344"/>
                </a:lnTo>
                <a:lnTo>
                  <a:pt x="57053" y="560"/>
                </a:lnTo>
                <a:lnTo>
                  <a:pt x="54610" y="775"/>
                </a:lnTo>
                <a:lnTo>
                  <a:pt x="52550" y="1034"/>
                </a:lnTo>
                <a:lnTo>
                  <a:pt x="50730" y="1293"/>
                </a:lnTo>
                <a:lnTo>
                  <a:pt x="49197" y="1551"/>
                </a:lnTo>
                <a:lnTo>
                  <a:pt x="47089" y="1939"/>
                </a:lnTo>
                <a:lnTo>
                  <a:pt x="46419" y="2112"/>
                </a:lnTo>
                <a:lnTo>
                  <a:pt x="46419" y="2112"/>
                </a:lnTo>
                <a:lnTo>
                  <a:pt x="48095" y="2025"/>
                </a:lnTo>
                <a:lnTo>
                  <a:pt x="50059" y="2025"/>
                </a:lnTo>
                <a:lnTo>
                  <a:pt x="52550" y="2112"/>
                </a:lnTo>
                <a:lnTo>
                  <a:pt x="55329" y="2241"/>
                </a:lnTo>
                <a:lnTo>
                  <a:pt x="56814" y="2370"/>
                </a:lnTo>
                <a:lnTo>
                  <a:pt x="58347" y="2543"/>
                </a:lnTo>
                <a:lnTo>
                  <a:pt x="59832" y="2715"/>
                </a:lnTo>
                <a:lnTo>
                  <a:pt x="61317" y="2931"/>
                </a:lnTo>
                <a:lnTo>
                  <a:pt x="62802" y="3275"/>
                </a:lnTo>
                <a:lnTo>
                  <a:pt x="64239" y="3577"/>
                </a:lnTo>
                <a:lnTo>
                  <a:pt x="64239" y="3577"/>
                </a:lnTo>
                <a:lnTo>
                  <a:pt x="66107" y="4181"/>
                </a:lnTo>
                <a:lnTo>
                  <a:pt x="67832" y="4827"/>
                </a:lnTo>
                <a:lnTo>
                  <a:pt x="69269" y="5387"/>
                </a:lnTo>
                <a:lnTo>
                  <a:pt x="70514" y="6034"/>
                </a:lnTo>
                <a:lnTo>
                  <a:pt x="71568" y="6637"/>
                </a:lnTo>
                <a:lnTo>
                  <a:pt x="72383" y="7198"/>
                </a:lnTo>
                <a:lnTo>
                  <a:pt x="73101" y="7801"/>
                </a:lnTo>
                <a:lnTo>
                  <a:pt x="73628" y="8318"/>
                </a:lnTo>
                <a:lnTo>
                  <a:pt x="74059" y="8879"/>
                </a:lnTo>
                <a:lnTo>
                  <a:pt x="74347" y="9353"/>
                </a:lnTo>
                <a:lnTo>
                  <a:pt x="74586" y="9784"/>
                </a:lnTo>
                <a:lnTo>
                  <a:pt x="74730" y="10129"/>
                </a:lnTo>
                <a:lnTo>
                  <a:pt x="74778" y="10387"/>
                </a:lnTo>
                <a:lnTo>
                  <a:pt x="74826" y="10689"/>
                </a:lnTo>
                <a:lnTo>
                  <a:pt x="74778" y="10818"/>
                </a:lnTo>
                <a:lnTo>
                  <a:pt x="74778" y="10905"/>
                </a:lnTo>
                <a:lnTo>
                  <a:pt x="74778" y="10905"/>
                </a:lnTo>
                <a:lnTo>
                  <a:pt x="71281" y="12586"/>
                </a:lnTo>
                <a:lnTo>
                  <a:pt x="67832" y="14353"/>
                </a:lnTo>
                <a:lnTo>
                  <a:pt x="64526" y="16206"/>
                </a:lnTo>
                <a:lnTo>
                  <a:pt x="61221" y="18189"/>
                </a:lnTo>
                <a:lnTo>
                  <a:pt x="57964" y="20172"/>
                </a:lnTo>
                <a:lnTo>
                  <a:pt x="54802" y="22284"/>
                </a:lnTo>
                <a:lnTo>
                  <a:pt x="51688" y="24396"/>
                </a:lnTo>
                <a:lnTo>
                  <a:pt x="48670" y="26681"/>
                </a:lnTo>
                <a:lnTo>
                  <a:pt x="45700" y="29008"/>
                </a:lnTo>
                <a:lnTo>
                  <a:pt x="42778" y="31379"/>
                </a:lnTo>
                <a:lnTo>
                  <a:pt x="39952" y="33836"/>
                </a:lnTo>
                <a:lnTo>
                  <a:pt x="37173" y="36336"/>
                </a:lnTo>
                <a:lnTo>
                  <a:pt x="34491" y="38879"/>
                </a:lnTo>
                <a:lnTo>
                  <a:pt x="31904" y="41551"/>
                </a:lnTo>
                <a:lnTo>
                  <a:pt x="29413" y="44267"/>
                </a:lnTo>
                <a:lnTo>
                  <a:pt x="26922" y="47025"/>
                </a:lnTo>
                <a:lnTo>
                  <a:pt x="24526" y="49870"/>
                </a:lnTo>
                <a:lnTo>
                  <a:pt x="22275" y="52758"/>
                </a:lnTo>
                <a:lnTo>
                  <a:pt x="20119" y="55732"/>
                </a:lnTo>
                <a:lnTo>
                  <a:pt x="17964" y="58706"/>
                </a:lnTo>
                <a:lnTo>
                  <a:pt x="15952" y="61724"/>
                </a:lnTo>
                <a:lnTo>
                  <a:pt x="14035" y="64870"/>
                </a:lnTo>
                <a:lnTo>
                  <a:pt x="12215" y="68017"/>
                </a:lnTo>
                <a:lnTo>
                  <a:pt x="10443" y="71206"/>
                </a:lnTo>
                <a:lnTo>
                  <a:pt x="8766" y="74482"/>
                </a:lnTo>
                <a:lnTo>
                  <a:pt x="7233" y="77758"/>
                </a:lnTo>
                <a:lnTo>
                  <a:pt x="5844" y="81120"/>
                </a:lnTo>
                <a:lnTo>
                  <a:pt x="4455" y="84525"/>
                </a:lnTo>
                <a:lnTo>
                  <a:pt x="3209" y="87931"/>
                </a:lnTo>
                <a:lnTo>
                  <a:pt x="2059" y="91465"/>
                </a:lnTo>
                <a:lnTo>
                  <a:pt x="958" y="94956"/>
                </a:lnTo>
                <a:lnTo>
                  <a:pt x="0" y="98491"/>
                </a:lnTo>
                <a:lnTo>
                  <a:pt x="10730" y="120000"/>
                </a:lnTo>
                <a:lnTo>
                  <a:pt x="10730" y="120000"/>
                </a:lnTo>
                <a:lnTo>
                  <a:pt x="10970" y="117413"/>
                </a:lnTo>
                <a:lnTo>
                  <a:pt x="11209" y="114827"/>
                </a:lnTo>
                <a:lnTo>
                  <a:pt x="11592" y="112284"/>
                </a:lnTo>
                <a:lnTo>
                  <a:pt x="11976" y="109741"/>
                </a:lnTo>
                <a:lnTo>
                  <a:pt x="12407" y="107241"/>
                </a:lnTo>
                <a:lnTo>
                  <a:pt x="12934" y="104741"/>
                </a:lnTo>
                <a:lnTo>
                  <a:pt x="13461" y="102198"/>
                </a:lnTo>
                <a:lnTo>
                  <a:pt x="14131" y="99784"/>
                </a:lnTo>
                <a:lnTo>
                  <a:pt x="14754" y="97327"/>
                </a:lnTo>
                <a:lnTo>
                  <a:pt x="15473" y="94870"/>
                </a:lnTo>
                <a:lnTo>
                  <a:pt x="16287" y="92456"/>
                </a:lnTo>
                <a:lnTo>
                  <a:pt x="17149" y="90086"/>
                </a:lnTo>
                <a:lnTo>
                  <a:pt x="18011" y="87715"/>
                </a:lnTo>
                <a:lnTo>
                  <a:pt x="18970" y="85387"/>
                </a:lnTo>
                <a:lnTo>
                  <a:pt x="19976" y="83060"/>
                </a:lnTo>
                <a:lnTo>
                  <a:pt x="21029" y="80775"/>
                </a:lnTo>
                <a:lnTo>
                  <a:pt x="22179" y="78448"/>
                </a:lnTo>
                <a:lnTo>
                  <a:pt x="23281" y="76250"/>
                </a:lnTo>
                <a:lnTo>
                  <a:pt x="24526" y="74051"/>
                </a:lnTo>
                <a:lnTo>
                  <a:pt x="25772" y="71810"/>
                </a:lnTo>
                <a:lnTo>
                  <a:pt x="27065" y="69698"/>
                </a:lnTo>
                <a:lnTo>
                  <a:pt x="28455" y="67543"/>
                </a:lnTo>
                <a:lnTo>
                  <a:pt x="29796" y="65431"/>
                </a:lnTo>
                <a:lnTo>
                  <a:pt x="31281" y="63362"/>
                </a:lnTo>
                <a:lnTo>
                  <a:pt x="32766" y="61250"/>
                </a:lnTo>
                <a:lnTo>
                  <a:pt x="34299" y="59224"/>
                </a:lnTo>
                <a:lnTo>
                  <a:pt x="35928" y="57284"/>
                </a:lnTo>
                <a:lnTo>
                  <a:pt x="37508" y="55301"/>
                </a:lnTo>
                <a:lnTo>
                  <a:pt x="39185" y="53362"/>
                </a:lnTo>
                <a:lnTo>
                  <a:pt x="40910" y="51465"/>
                </a:lnTo>
                <a:lnTo>
                  <a:pt x="42682" y="49612"/>
                </a:lnTo>
                <a:lnTo>
                  <a:pt x="44455" y="47801"/>
                </a:lnTo>
                <a:lnTo>
                  <a:pt x="46275" y="45991"/>
                </a:lnTo>
                <a:lnTo>
                  <a:pt x="48191" y="44224"/>
                </a:lnTo>
                <a:lnTo>
                  <a:pt x="50107" y="42456"/>
                </a:lnTo>
                <a:lnTo>
                  <a:pt x="52071" y="40775"/>
                </a:lnTo>
                <a:lnTo>
                  <a:pt x="54035" y="39094"/>
                </a:lnTo>
                <a:lnTo>
                  <a:pt x="56095" y="37500"/>
                </a:lnTo>
                <a:lnTo>
                  <a:pt x="58203" y="35905"/>
                </a:lnTo>
                <a:lnTo>
                  <a:pt x="60263" y="34353"/>
                </a:lnTo>
                <a:lnTo>
                  <a:pt x="62371" y="32887"/>
                </a:lnTo>
                <a:lnTo>
                  <a:pt x="64574" y="31379"/>
                </a:lnTo>
                <a:lnTo>
                  <a:pt x="66826" y="29956"/>
                </a:lnTo>
                <a:lnTo>
                  <a:pt x="69029" y="28577"/>
                </a:lnTo>
                <a:lnTo>
                  <a:pt x="71329" y="27241"/>
                </a:lnTo>
                <a:lnTo>
                  <a:pt x="73628" y="25905"/>
                </a:lnTo>
                <a:lnTo>
                  <a:pt x="76023" y="24612"/>
                </a:lnTo>
                <a:lnTo>
                  <a:pt x="78371" y="23448"/>
                </a:lnTo>
                <a:lnTo>
                  <a:pt x="80766" y="22241"/>
                </a:lnTo>
                <a:lnTo>
                  <a:pt x="83161" y="21120"/>
                </a:lnTo>
                <a:lnTo>
                  <a:pt x="85652" y="20043"/>
                </a:lnTo>
                <a:lnTo>
                  <a:pt x="88143" y="18965"/>
                </a:lnTo>
                <a:lnTo>
                  <a:pt x="90682" y="17974"/>
                </a:lnTo>
                <a:lnTo>
                  <a:pt x="93269" y="17025"/>
                </a:lnTo>
                <a:lnTo>
                  <a:pt x="95808" y="16120"/>
                </a:lnTo>
                <a:lnTo>
                  <a:pt x="98395" y="15258"/>
                </a:lnTo>
                <a:lnTo>
                  <a:pt x="100982" y="14439"/>
                </a:lnTo>
                <a:lnTo>
                  <a:pt x="103664" y="13663"/>
                </a:lnTo>
                <a:lnTo>
                  <a:pt x="106347" y="12974"/>
                </a:lnTo>
                <a:lnTo>
                  <a:pt x="109077" y="12284"/>
                </a:lnTo>
                <a:lnTo>
                  <a:pt x="111760" y="11681"/>
                </a:lnTo>
                <a:lnTo>
                  <a:pt x="114491" y="11077"/>
                </a:lnTo>
                <a:lnTo>
                  <a:pt x="117221" y="10560"/>
                </a:lnTo>
                <a:lnTo>
                  <a:pt x="120000" y="10129"/>
                </a:lnTo>
                <a:lnTo>
                  <a:pt x="120000" y="10129"/>
                </a:lnTo>
                <a:lnTo>
                  <a:pt x="119377" y="9827"/>
                </a:lnTo>
                <a:lnTo>
                  <a:pt x="117365" y="9008"/>
                </a:lnTo>
                <a:lnTo>
                  <a:pt x="114155" y="7844"/>
                </a:lnTo>
                <a:lnTo>
                  <a:pt x="112143" y="7155"/>
                </a:lnTo>
                <a:lnTo>
                  <a:pt x="109892" y="6422"/>
                </a:lnTo>
                <a:lnTo>
                  <a:pt x="107401" y="5646"/>
                </a:lnTo>
                <a:lnTo>
                  <a:pt x="104670" y="4913"/>
                </a:lnTo>
                <a:lnTo>
                  <a:pt x="101796" y="4137"/>
                </a:lnTo>
                <a:lnTo>
                  <a:pt x="98634" y="3362"/>
                </a:lnTo>
                <a:lnTo>
                  <a:pt x="95377" y="2672"/>
                </a:lnTo>
                <a:lnTo>
                  <a:pt x="91928" y="2025"/>
                </a:lnTo>
                <a:lnTo>
                  <a:pt x="88383" y="1465"/>
                </a:lnTo>
                <a:lnTo>
                  <a:pt x="84694" y="991"/>
                </a:lnTo>
                <a:lnTo>
                  <a:pt x="84694" y="991"/>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642" name="Shape 642"/>
          <p:cNvSpPr/>
          <p:nvPr/>
        </p:nvSpPr>
        <p:spPr>
          <a:xfrm>
            <a:off x="1126122" y="2434268"/>
            <a:ext cx="561000" cy="624600"/>
          </a:xfrm>
          <a:custGeom>
            <a:pathLst>
              <a:path extrusionOk="0" h="120000" w="120000">
                <a:moveTo>
                  <a:pt x="84694" y="991"/>
                </a:moveTo>
                <a:lnTo>
                  <a:pt x="84694" y="991"/>
                </a:lnTo>
                <a:lnTo>
                  <a:pt x="82586" y="775"/>
                </a:lnTo>
                <a:lnTo>
                  <a:pt x="80574" y="560"/>
                </a:lnTo>
                <a:lnTo>
                  <a:pt x="76550" y="301"/>
                </a:lnTo>
                <a:lnTo>
                  <a:pt x="72766" y="86"/>
                </a:lnTo>
                <a:lnTo>
                  <a:pt x="69221" y="0"/>
                </a:lnTo>
                <a:lnTo>
                  <a:pt x="65772" y="86"/>
                </a:lnTo>
                <a:lnTo>
                  <a:pt x="62610" y="172"/>
                </a:lnTo>
                <a:lnTo>
                  <a:pt x="59736" y="344"/>
                </a:lnTo>
                <a:lnTo>
                  <a:pt x="57053" y="560"/>
                </a:lnTo>
                <a:lnTo>
                  <a:pt x="54610" y="775"/>
                </a:lnTo>
                <a:lnTo>
                  <a:pt x="52550" y="1034"/>
                </a:lnTo>
                <a:lnTo>
                  <a:pt x="50730" y="1293"/>
                </a:lnTo>
                <a:lnTo>
                  <a:pt x="49197" y="1551"/>
                </a:lnTo>
                <a:lnTo>
                  <a:pt x="47089" y="1939"/>
                </a:lnTo>
                <a:lnTo>
                  <a:pt x="46419" y="2112"/>
                </a:lnTo>
                <a:lnTo>
                  <a:pt x="46419" y="2112"/>
                </a:lnTo>
                <a:lnTo>
                  <a:pt x="48095" y="2025"/>
                </a:lnTo>
                <a:lnTo>
                  <a:pt x="50059" y="2025"/>
                </a:lnTo>
                <a:lnTo>
                  <a:pt x="52550" y="2112"/>
                </a:lnTo>
                <a:lnTo>
                  <a:pt x="55329" y="2241"/>
                </a:lnTo>
                <a:lnTo>
                  <a:pt x="56814" y="2370"/>
                </a:lnTo>
                <a:lnTo>
                  <a:pt x="58347" y="2543"/>
                </a:lnTo>
                <a:lnTo>
                  <a:pt x="59832" y="2715"/>
                </a:lnTo>
                <a:lnTo>
                  <a:pt x="61317" y="2931"/>
                </a:lnTo>
                <a:lnTo>
                  <a:pt x="62802" y="3275"/>
                </a:lnTo>
                <a:lnTo>
                  <a:pt x="64239" y="3577"/>
                </a:lnTo>
                <a:lnTo>
                  <a:pt x="64239" y="3577"/>
                </a:lnTo>
                <a:lnTo>
                  <a:pt x="66107" y="4181"/>
                </a:lnTo>
                <a:lnTo>
                  <a:pt x="67832" y="4827"/>
                </a:lnTo>
                <a:lnTo>
                  <a:pt x="69269" y="5387"/>
                </a:lnTo>
                <a:lnTo>
                  <a:pt x="70514" y="6034"/>
                </a:lnTo>
                <a:lnTo>
                  <a:pt x="71568" y="6637"/>
                </a:lnTo>
                <a:lnTo>
                  <a:pt x="72383" y="7198"/>
                </a:lnTo>
                <a:lnTo>
                  <a:pt x="73101" y="7801"/>
                </a:lnTo>
                <a:lnTo>
                  <a:pt x="73628" y="8318"/>
                </a:lnTo>
                <a:lnTo>
                  <a:pt x="74059" y="8879"/>
                </a:lnTo>
                <a:lnTo>
                  <a:pt x="74347" y="9353"/>
                </a:lnTo>
                <a:lnTo>
                  <a:pt x="74586" y="9784"/>
                </a:lnTo>
                <a:lnTo>
                  <a:pt x="74730" y="10129"/>
                </a:lnTo>
                <a:lnTo>
                  <a:pt x="74778" y="10387"/>
                </a:lnTo>
                <a:lnTo>
                  <a:pt x="74826" y="10689"/>
                </a:lnTo>
                <a:lnTo>
                  <a:pt x="74778" y="10818"/>
                </a:lnTo>
                <a:lnTo>
                  <a:pt x="74778" y="10905"/>
                </a:lnTo>
                <a:lnTo>
                  <a:pt x="74778" y="10905"/>
                </a:lnTo>
                <a:lnTo>
                  <a:pt x="71281" y="12586"/>
                </a:lnTo>
                <a:lnTo>
                  <a:pt x="67832" y="14353"/>
                </a:lnTo>
                <a:lnTo>
                  <a:pt x="64526" y="16206"/>
                </a:lnTo>
                <a:lnTo>
                  <a:pt x="61221" y="18189"/>
                </a:lnTo>
                <a:lnTo>
                  <a:pt x="57964" y="20172"/>
                </a:lnTo>
                <a:lnTo>
                  <a:pt x="54802" y="22284"/>
                </a:lnTo>
                <a:lnTo>
                  <a:pt x="51688" y="24396"/>
                </a:lnTo>
                <a:lnTo>
                  <a:pt x="48670" y="26681"/>
                </a:lnTo>
                <a:lnTo>
                  <a:pt x="45700" y="29008"/>
                </a:lnTo>
                <a:lnTo>
                  <a:pt x="42778" y="31379"/>
                </a:lnTo>
                <a:lnTo>
                  <a:pt x="39952" y="33836"/>
                </a:lnTo>
                <a:lnTo>
                  <a:pt x="37173" y="36336"/>
                </a:lnTo>
                <a:lnTo>
                  <a:pt x="34491" y="38879"/>
                </a:lnTo>
                <a:lnTo>
                  <a:pt x="31904" y="41551"/>
                </a:lnTo>
                <a:lnTo>
                  <a:pt x="29413" y="44267"/>
                </a:lnTo>
                <a:lnTo>
                  <a:pt x="26922" y="47025"/>
                </a:lnTo>
                <a:lnTo>
                  <a:pt x="24526" y="49870"/>
                </a:lnTo>
                <a:lnTo>
                  <a:pt x="22275" y="52758"/>
                </a:lnTo>
                <a:lnTo>
                  <a:pt x="20119" y="55732"/>
                </a:lnTo>
                <a:lnTo>
                  <a:pt x="17964" y="58706"/>
                </a:lnTo>
                <a:lnTo>
                  <a:pt x="15952" y="61724"/>
                </a:lnTo>
                <a:lnTo>
                  <a:pt x="14035" y="64870"/>
                </a:lnTo>
                <a:lnTo>
                  <a:pt x="12215" y="68017"/>
                </a:lnTo>
                <a:lnTo>
                  <a:pt x="10443" y="71206"/>
                </a:lnTo>
                <a:lnTo>
                  <a:pt x="8766" y="74482"/>
                </a:lnTo>
                <a:lnTo>
                  <a:pt x="7233" y="77758"/>
                </a:lnTo>
                <a:lnTo>
                  <a:pt x="5844" y="81120"/>
                </a:lnTo>
                <a:lnTo>
                  <a:pt x="4455" y="84525"/>
                </a:lnTo>
                <a:lnTo>
                  <a:pt x="3209" y="87931"/>
                </a:lnTo>
                <a:lnTo>
                  <a:pt x="2059" y="91465"/>
                </a:lnTo>
                <a:lnTo>
                  <a:pt x="958" y="94956"/>
                </a:lnTo>
                <a:lnTo>
                  <a:pt x="0" y="98491"/>
                </a:lnTo>
                <a:lnTo>
                  <a:pt x="10730" y="120000"/>
                </a:lnTo>
                <a:lnTo>
                  <a:pt x="10730" y="120000"/>
                </a:lnTo>
                <a:lnTo>
                  <a:pt x="10970" y="117413"/>
                </a:lnTo>
                <a:lnTo>
                  <a:pt x="11209" y="114827"/>
                </a:lnTo>
                <a:lnTo>
                  <a:pt x="11592" y="112284"/>
                </a:lnTo>
                <a:lnTo>
                  <a:pt x="11976" y="109741"/>
                </a:lnTo>
                <a:lnTo>
                  <a:pt x="12407" y="107241"/>
                </a:lnTo>
                <a:lnTo>
                  <a:pt x="12934" y="104741"/>
                </a:lnTo>
                <a:lnTo>
                  <a:pt x="13461" y="102198"/>
                </a:lnTo>
                <a:lnTo>
                  <a:pt x="14131" y="99784"/>
                </a:lnTo>
                <a:lnTo>
                  <a:pt x="14754" y="97327"/>
                </a:lnTo>
                <a:lnTo>
                  <a:pt x="15473" y="94870"/>
                </a:lnTo>
                <a:lnTo>
                  <a:pt x="16287" y="92456"/>
                </a:lnTo>
                <a:lnTo>
                  <a:pt x="17149" y="90086"/>
                </a:lnTo>
                <a:lnTo>
                  <a:pt x="18011" y="87715"/>
                </a:lnTo>
                <a:lnTo>
                  <a:pt x="18970" y="85387"/>
                </a:lnTo>
                <a:lnTo>
                  <a:pt x="19976" y="83060"/>
                </a:lnTo>
                <a:lnTo>
                  <a:pt x="21029" y="80775"/>
                </a:lnTo>
                <a:lnTo>
                  <a:pt x="22179" y="78448"/>
                </a:lnTo>
                <a:lnTo>
                  <a:pt x="23281" y="76250"/>
                </a:lnTo>
                <a:lnTo>
                  <a:pt x="24526" y="74051"/>
                </a:lnTo>
                <a:lnTo>
                  <a:pt x="25772" y="71810"/>
                </a:lnTo>
                <a:lnTo>
                  <a:pt x="27065" y="69698"/>
                </a:lnTo>
                <a:lnTo>
                  <a:pt x="28455" y="67543"/>
                </a:lnTo>
                <a:lnTo>
                  <a:pt x="29796" y="65431"/>
                </a:lnTo>
                <a:lnTo>
                  <a:pt x="31281" y="63362"/>
                </a:lnTo>
                <a:lnTo>
                  <a:pt x="32766" y="61250"/>
                </a:lnTo>
                <a:lnTo>
                  <a:pt x="34299" y="59224"/>
                </a:lnTo>
                <a:lnTo>
                  <a:pt x="35928" y="57284"/>
                </a:lnTo>
                <a:lnTo>
                  <a:pt x="37508" y="55301"/>
                </a:lnTo>
                <a:lnTo>
                  <a:pt x="39185" y="53362"/>
                </a:lnTo>
                <a:lnTo>
                  <a:pt x="40910" y="51465"/>
                </a:lnTo>
                <a:lnTo>
                  <a:pt x="42682" y="49612"/>
                </a:lnTo>
                <a:lnTo>
                  <a:pt x="44455" y="47801"/>
                </a:lnTo>
                <a:lnTo>
                  <a:pt x="46275" y="45991"/>
                </a:lnTo>
                <a:lnTo>
                  <a:pt x="48191" y="44224"/>
                </a:lnTo>
                <a:lnTo>
                  <a:pt x="50107" y="42456"/>
                </a:lnTo>
                <a:lnTo>
                  <a:pt x="52071" y="40775"/>
                </a:lnTo>
                <a:lnTo>
                  <a:pt x="54035" y="39094"/>
                </a:lnTo>
                <a:lnTo>
                  <a:pt x="56095" y="37500"/>
                </a:lnTo>
                <a:lnTo>
                  <a:pt x="58203" y="35905"/>
                </a:lnTo>
                <a:lnTo>
                  <a:pt x="60263" y="34353"/>
                </a:lnTo>
                <a:lnTo>
                  <a:pt x="62371" y="32887"/>
                </a:lnTo>
                <a:lnTo>
                  <a:pt x="64574" y="31379"/>
                </a:lnTo>
                <a:lnTo>
                  <a:pt x="66826" y="29956"/>
                </a:lnTo>
                <a:lnTo>
                  <a:pt x="69029" y="28577"/>
                </a:lnTo>
                <a:lnTo>
                  <a:pt x="71329" y="27241"/>
                </a:lnTo>
                <a:lnTo>
                  <a:pt x="73628" y="25905"/>
                </a:lnTo>
                <a:lnTo>
                  <a:pt x="76023" y="24612"/>
                </a:lnTo>
                <a:lnTo>
                  <a:pt x="78371" y="23448"/>
                </a:lnTo>
                <a:lnTo>
                  <a:pt x="80766" y="22241"/>
                </a:lnTo>
                <a:lnTo>
                  <a:pt x="83161" y="21120"/>
                </a:lnTo>
                <a:lnTo>
                  <a:pt x="85652" y="20043"/>
                </a:lnTo>
                <a:lnTo>
                  <a:pt x="88143" y="18965"/>
                </a:lnTo>
                <a:lnTo>
                  <a:pt x="90682" y="17974"/>
                </a:lnTo>
                <a:lnTo>
                  <a:pt x="93269" y="17025"/>
                </a:lnTo>
                <a:lnTo>
                  <a:pt x="95808" y="16120"/>
                </a:lnTo>
                <a:lnTo>
                  <a:pt x="98395" y="15258"/>
                </a:lnTo>
                <a:lnTo>
                  <a:pt x="100982" y="14439"/>
                </a:lnTo>
                <a:lnTo>
                  <a:pt x="103664" y="13663"/>
                </a:lnTo>
                <a:lnTo>
                  <a:pt x="106347" y="12974"/>
                </a:lnTo>
                <a:lnTo>
                  <a:pt x="109077" y="12284"/>
                </a:lnTo>
                <a:lnTo>
                  <a:pt x="111760" y="11681"/>
                </a:lnTo>
                <a:lnTo>
                  <a:pt x="114491" y="11077"/>
                </a:lnTo>
                <a:lnTo>
                  <a:pt x="117221" y="10560"/>
                </a:lnTo>
                <a:lnTo>
                  <a:pt x="120000" y="10129"/>
                </a:lnTo>
                <a:lnTo>
                  <a:pt x="120000" y="10129"/>
                </a:lnTo>
                <a:lnTo>
                  <a:pt x="119377" y="9827"/>
                </a:lnTo>
                <a:lnTo>
                  <a:pt x="117365" y="9008"/>
                </a:lnTo>
                <a:lnTo>
                  <a:pt x="114155" y="7844"/>
                </a:lnTo>
                <a:lnTo>
                  <a:pt x="112143" y="7155"/>
                </a:lnTo>
                <a:lnTo>
                  <a:pt x="109892" y="6422"/>
                </a:lnTo>
                <a:lnTo>
                  <a:pt x="107401" y="5646"/>
                </a:lnTo>
                <a:lnTo>
                  <a:pt x="104670" y="4913"/>
                </a:lnTo>
                <a:lnTo>
                  <a:pt x="101796" y="4137"/>
                </a:lnTo>
                <a:lnTo>
                  <a:pt x="98634" y="3362"/>
                </a:lnTo>
                <a:lnTo>
                  <a:pt x="95377" y="2672"/>
                </a:lnTo>
                <a:lnTo>
                  <a:pt x="91928" y="2025"/>
                </a:lnTo>
                <a:lnTo>
                  <a:pt x="88383" y="1465"/>
                </a:lnTo>
                <a:lnTo>
                  <a:pt x="84694" y="991"/>
                </a:lnTo>
                <a:lnTo>
                  <a:pt x="84694" y="991"/>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grpSp>
        <p:nvGrpSpPr>
          <p:cNvPr id="643" name="Shape 643"/>
          <p:cNvGrpSpPr/>
          <p:nvPr/>
        </p:nvGrpSpPr>
        <p:grpSpPr>
          <a:xfrm>
            <a:off x="1201155" y="2536863"/>
            <a:ext cx="1386862" cy="1385551"/>
            <a:chOff x="3366319" y="2012676"/>
            <a:chExt cx="959700" cy="957600"/>
          </a:xfrm>
        </p:grpSpPr>
        <p:sp>
          <p:nvSpPr>
            <p:cNvPr id="644" name="Shape 644"/>
            <p:cNvSpPr/>
            <p:nvPr/>
          </p:nvSpPr>
          <p:spPr>
            <a:xfrm>
              <a:off x="3366319" y="2012676"/>
              <a:ext cx="959700" cy="957600"/>
            </a:xfrm>
            <a:custGeom>
              <a:pathLst>
                <a:path extrusionOk="0" h="120000" w="120000">
                  <a:moveTo>
                    <a:pt x="110441" y="72420"/>
                  </a:moveTo>
                  <a:cubicBezTo>
                    <a:pt x="110665" y="71369"/>
                    <a:pt x="110889" y="70318"/>
                    <a:pt x="111039" y="69343"/>
                  </a:cubicBezTo>
                  <a:cubicBezTo>
                    <a:pt x="111263" y="68292"/>
                    <a:pt x="111412" y="67242"/>
                    <a:pt x="111561" y="66191"/>
                  </a:cubicBezTo>
                  <a:cubicBezTo>
                    <a:pt x="114623" y="66116"/>
                    <a:pt x="117461" y="65666"/>
                    <a:pt x="119775" y="64915"/>
                  </a:cubicBezTo>
                  <a:cubicBezTo>
                    <a:pt x="119999" y="61838"/>
                    <a:pt x="119999" y="58686"/>
                    <a:pt x="119775" y="55684"/>
                  </a:cubicBezTo>
                  <a:cubicBezTo>
                    <a:pt x="117535" y="54859"/>
                    <a:pt x="114698" y="54409"/>
                    <a:pt x="111636" y="54333"/>
                  </a:cubicBezTo>
                  <a:cubicBezTo>
                    <a:pt x="111412" y="52232"/>
                    <a:pt x="111039" y="50131"/>
                    <a:pt x="110591" y="48105"/>
                  </a:cubicBezTo>
                  <a:cubicBezTo>
                    <a:pt x="113428" y="46979"/>
                    <a:pt x="115967" y="45553"/>
                    <a:pt x="117834" y="44052"/>
                  </a:cubicBezTo>
                  <a:cubicBezTo>
                    <a:pt x="117013" y="41050"/>
                    <a:pt x="115967" y="38198"/>
                    <a:pt x="114698" y="35422"/>
                  </a:cubicBezTo>
                  <a:cubicBezTo>
                    <a:pt x="112308" y="35422"/>
                    <a:pt x="109471" y="35947"/>
                    <a:pt x="106558" y="36923"/>
                  </a:cubicBezTo>
                  <a:cubicBezTo>
                    <a:pt x="105662" y="35046"/>
                    <a:pt x="104617" y="33170"/>
                    <a:pt x="103422" y="31444"/>
                  </a:cubicBezTo>
                  <a:cubicBezTo>
                    <a:pt x="105812" y="29418"/>
                    <a:pt x="107678" y="27166"/>
                    <a:pt x="108948" y="25140"/>
                  </a:cubicBezTo>
                  <a:cubicBezTo>
                    <a:pt x="107156" y="22664"/>
                    <a:pt x="105214" y="20262"/>
                    <a:pt x="103049" y="18086"/>
                  </a:cubicBezTo>
                  <a:cubicBezTo>
                    <a:pt x="100808" y="18911"/>
                    <a:pt x="98344" y="20337"/>
                    <a:pt x="95880" y="22288"/>
                  </a:cubicBezTo>
                  <a:cubicBezTo>
                    <a:pt x="94387" y="20863"/>
                    <a:pt x="92818" y="19512"/>
                    <a:pt x="91101" y="18236"/>
                  </a:cubicBezTo>
                  <a:cubicBezTo>
                    <a:pt x="92594" y="15459"/>
                    <a:pt x="93640" y="12757"/>
                    <a:pt x="94088" y="10431"/>
                  </a:cubicBezTo>
                  <a:cubicBezTo>
                    <a:pt x="91624" y="8705"/>
                    <a:pt x="89010" y="7129"/>
                    <a:pt x="86172" y="5778"/>
                  </a:cubicBezTo>
                  <a:cubicBezTo>
                    <a:pt x="84380" y="7354"/>
                    <a:pt x="82514" y="9530"/>
                    <a:pt x="80945" y="12232"/>
                  </a:cubicBezTo>
                  <a:cubicBezTo>
                    <a:pt x="79004" y="11407"/>
                    <a:pt x="77062" y="10656"/>
                    <a:pt x="75046" y="10056"/>
                  </a:cubicBezTo>
                  <a:cubicBezTo>
                    <a:pt x="75494" y="6979"/>
                    <a:pt x="75569" y="4052"/>
                    <a:pt x="75196" y="1726"/>
                  </a:cubicBezTo>
                  <a:cubicBezTo>
                    <a:pt x="73702" y="1275"/>
                    <a:pt x="72209" y="975"/>
                    <a:pt x="70715" y="675"/>
                  </a:cubicBezTo>
                  <a:cubicBezTo>
                    <a:pt x="69222" y="450"/>
                    <a:pt x="67654" y="225"/>
                    <a:pt x="66160" y="75"/>
                  </a:cubicBezTo>
                  <a:cubicBezTo>
                    <a:pt x="64965" y="2176"/>
                    <a:pt x="63995" y="4878"/>
                    <a:pt x="63397" y="7954"/>
                  </a:cubicBezTo>
                  <a:cubicBezTo>
                    <a:pt x="61306" y="7804"/>
                    <a:pt x="59215" y="7729"/>
                    <a:pt x="57125" y="7879"/>
                  </a:cubicBezTo>
                  <a:cubicBezTo>
                    <a:pt x="56527" y="4803"/>
                    <a:pt x="55556" y="2101"/>
                    <a:pt x="54436" y="0"/>
                  </a:cubicBezTo>
                  <a:cubicBezTo>
                    <a:pt x="51375" y="225"/>
                    <a:pt x="48313" y="750"/>
                    <a:pt x="45401" y="1500"/>
                  </a:cubicBezTo>
                  <a:cubicBezTo>
                    <a:pt x="45028" y="3902"/>
                    <a:pt x="45028" y="6829"/>
                    <a:pt x="45476" y="9906"/>
                  </a:cubicBezTo>
                  <a:cubicBezTo>
                    <a:pt x="43459" y="10506"/>
                    <a:pt x="41518" y="11181"/>
                    <a:pt x="39576" y="12007"/>
                  </a:cubicBezTo>
                  <a:cubicBezTo>
                    <a:pt x="38008" y="9305"/>
                    <a:pt x="36141" y="7129"/>
                    <a:pt x="34349" y="5478"/>
                  </a:cubicBezTo>
                  <a:cubicBezTo>
                    <a:pt x="31586" y="6829"/>
                    <a:pt x="28898" y="8330"/>
                    <a:pt x="26359" y="10056"/>
                  </a:cubicBezTo>
                  <a:cubicBezTo>
                    <a:pt x="26807" y="12457"/>
                    <a:pt x="27853" y="15159"/>
                    <a:pt x="29271" y="17936"/>
                  </a:cubicBezTo>
                  <a:cubicBezTo>
                    <a:pt x="27629" y="19136"/>
                    <a:pt x="25986" y="20487"/>
                    <a:pt x="24492" y="21913"/>
                  </a:cubicBezTo>
                  <a:cubicBezTo>
                    <a:pt x="22028" y="19962"/>
                    <a:pt x="19564" y="18461"/>
                    <a:pt x="17398" y="17636"/>
                  </a:cubicBezTo>
                  <a:cubicBezTo>
                    <a:pt x="15233" y="19812"/>
                    <a:pt x="13217" y="22138"/>
                    <a:pt x="11425" y="24615"/>
                  </a:cubicBezTo>
                  <a:cubicBezTo>
                    <a:pt x="12619" y="26716"/>
                    <a:pt x="14486" y="28893"/>
                    <a:pt x="16801" y="30994"/>
                  </a:cubicBezTo>
                  <a:cubicBezTo>
                    <a:pt x="15681" y="32720"/>
                    <a:pt x="14635" y="34521"/>
                    <a:pt x="13665" y="36472"/>
                  </a:cubicBezTo>
                  <a:cubicBezTo>
                    <a:pt x="10752" y="35422"/>
                    <a:pt x="7915" y="34896"/>
                    <a:pt x="5525" y="34821"/>
                  </a:cubicBezTo>
                  <a:cubicBezTo>
                    <a:pt x="4256" y="37598"/>
                    <a:pt x="3210" y="40450"/>
                    <a:pt x="2314" y="43452"/>
                  </a:cubicBezTo>
                  <a:cubicBezTo>
                    <a:pt x="4181" y="44953"/>
                    <a:pt x="6645" y="46454"/>
                    <a:pt x="9558" y="47579"/>
                  </a:cubicBezTo>
                  <a:cubicBezTo>
                    <a:pt x="9334" y="48555"/>
                    <a:pt x="9110" y="49606"/>
                    <a:pt x="8886" y="50656"/>
                  </a:cubicBezTo>
                  <a:cubicBezTo>
                    <a:pt x="8736" y="51707"/>
                    <a:pt x="8587" y="52757"/>
                    <a:pt x="8438" y="53808"/>
                  </a:cubicBezTo>
                  <a:cubicBezTo>
                    <a:pt x="5376" y="53808"/>
                    <a:pt x="2464" y="54333"/>
                    <a:pt x="224" y="55084"/>
                  </a:cubicBezTo>
                  <a:cubicBezTo>
                    <a:pt x="0" y="58161"/>
                    <a:pt x="0" y="61238"/>
                    <a:pt x="149" y="64315"/>
                  </a:cubicBezTo>
                  <a:cubicBezTo>
                    <a:pt x="2464" y="65065"/>
                    <a:pt x="5301" y="65590"/>
                    <a:pt x="8363" y="65666"/>
                  </a:cubicBezTo>
                  <a:cubicBezTo>
                    <a:pt x="8587" y="67767"/>
                    <a:pt x="8960" y="69868"/>
                    <a:pt x="9408" y="71894"/>
                  </a:cubicBezTo>
                  <a:cubicBezTo>
                    <a:pt x="6496" y="73020"/>
                    <a:pt x="4032" y="74446"/>
                    <a:pt x="2165" y="75872"/>
                  </a:cubicBezTo>
                  <a:cubicBezTo>
                    <a:pt x="2986" y="78874"/>
                    <a:pt x="4032" y="81801"/>
                    <a:pt x="5227" y="84577"/>
                  </a:cubicBezTo>
                  <a:cubicBezTo>
                    <a:pt x="7616" y="84577"/>
                    <a:pt x="10454" y="84052"/>
                    <a:pt x="13441" y="83076"/>
                  </a:cubicBezTo>
                  <a:cubicBezTo>
                    <a:pt x="14337" y="84953"/>
                    <a:pt x="15382" y="86754"/>
                    <a:pt x="16502" y="88555"/>
                  </a:cubicBezTo>
                  <a:cubicBezTo>
                    <a:pt x="14187" y="90581"/>
                    <a:pt x="12321" y="92757"/>
                    <a:pt x="11051" y="94784"/>
                  </a:cubicBezTo>
                  <a:cubicBezTo>
                    <a:pt x="12843" y="97335"/>
                    <a:pt x="14785" y="99737"/>
                    <a:pt x="16950" y="101913"/>
                  </a:cubicBezTo>
                  <a:cubicBezTo>
                    <a:pt x="19191" y="101088"/>
                    <a:pt x="21655" y="99587"/>
                    <a:pt x="24044" y="97636"/>
                  </a:cubicBezTo>
                  <a:cubicBezTo>
                    <a:pt x="25612" y="99136"/>
                    <a:pt x="27181" y="100487"/>
                    <a:pt x="28898" y="101763"/>
                  </a:cubicBezTo>
                  <a:cubicBezTo>
                    <a:pt x="27330" y="104465"/>
                    <a:pt x="26359" y="107166"/>
                    <a:pt x="25836" y="109568"/>
                  </a:cubicBezTo>
                  <a:cubicBezTo>
                    <a:pt x="28375" y="111294"/>
                    <a:pt x="30989" y="112870"/>
                    <a:pt x="33752" y="114221"/>
                  </a:cubicBezTo>
                  <a:cubicBezTo>
                    <a:pt x="35619" y="112645"/>
                    <a:pt x="37485" y="110393"/>
                    <a:pt x="39054" y="107767"/>
                  </a:cubicBezTo>
                  <a:cubicBezTo>
                    <a:pt x="40995" y="108592"/>
                    <a:pt x="42937" y="109343"/>
                    <a:pt x="44953" y="109943"/>
                  </a:cubicBezTo>
                  <a:cubicBezTo>
                    <a:pt x="44505" y="113020"/>
                    <a:pt x="44430" y="115872"/>
                    <a:pt x="44803" y="118273"/>
                  </a:cubicBezTo>
                  <a:cubicBezTo>
                    <a:pt x="46297" y="118649"/>
                    <a:pt x="47790" y="119024"/>
                    <a:pt x="49284" y="119249"/>
                  </a:cubicBezTo>
                  <a:cubicBezTo>
                    <a:pt x="50777" y="119549"/>
                    <a:pt x="52345" y="119774"/>
                    <a:pt x="53839" y="119924"/>
                  </a:cubicBezTo>
                  <a:cubicBezTo>
                    <a:pt x="54959" y="117823"/>
                    <a:pt x="56004" y="115121"/>
                    <a:pt x="56602" y="112045"/>
                  </a:cubicBezTo>
                  <a:cubicBezTo>
                    <a:pt x="58693" y="112195"/>
                    <a:pt x="60784" y="112195"/>
                    <a:pt x="62874" y="112120"/>
                  </a:cubicBezTo>
                  <a:cubicBezTo>
                    <a:pt x="63472" y="115121"/>
                    <a:pt x="64443" y="117898"/>
                    <a:pt x="65563" y="120000"/>
                  </a:cubicBezTo>
                  <a:cubicBezTo>
                    <a:pt x="68624" y="119699"/>
                    <a:pt x="71611" y="119174"/>
                    <a:pt x="74598" y="118424"/>
                  </a:cubicBezTo>
                  <a:cubicBezTo>
                    <a:pt x="74971" y="116097"/>
                    <a:pt x="74971" y="113170"/>
                    <a:pt x="74523" y="110093"/>
                  </a:cubicBezTo>
                  <a:cubicBezTo>
                    <a:pt x="76540" y="109493"/>
                    <a:pt x="78481" y="108818"/>
                    <a:pt x="80423" y="107992"/>
                  </a:cubicBezTo>
                  <a:cubicBezTo>
                    <a:pt x="81991" y="110619"/>
                    <a:pt x="83858" y="112870"/>
                    <a:pt x="85650" y="114446"/>
                  </a:cubicBezTo>
                  <a:cubicBezTo>
                    <a:pt x="88413" y="113170"/>
                    <a:pt x="91101" y="111594"/>
                    <a:pt x="93565" y="109868"/>
                  </a:cubicBezTo>
                  <a:cubicBezTo>
                    <a:pt x="93192" y="107542"/>
                    <a:pt x="92146" y="104840"/>
                    <a:pt x="90653" y="102063"/>
                  </a:cubicBezTo>
                  <a:cubicBezTo>
                    <a:pt x="92370" y="100863"/>
                    <a:pt x="94013" y="99512"/>
                    <a:pt x="95507" y="98011"/>
                  </a:cubicBezTo>
                  <a:cubicBezTo>
                    <a:pt x="97896" y="100037"/>
                    <a:pt x="100435" y="101463"/>
                    <a:pt x="102601" y="102363"/>
                  </a:cubicBezTo>
                  <a:cubicBezTo>
                    <a:pt x="104766" y="100187"/>
                    <a:pt x="106782" y="97861"/>
                    <a:pt x="108574" y="95309"/>
                  </a:cubicBezTo>
                  <a:cubicBezTo>
                    <a:pt x="107380" y="93283"/>
                    <a:pt x="105513" y="91031"/>
                    <a:pt x="103198" y="89005"/>
                  </a:cubicBezTo>
                  <a:cubicBezTo>
                    <a:pt x="104318" y="87279"/>
                    <a:pt x="105364" y="85403"/>
                    <a:pt x="106334" y="83527"/>
                  </a:cubicBezTo>
                  <a:cubicBezTo>
                    <a:pt x="109247" y="84577"/>
                    <a:pt x="112084" y="85103"/>
                    <a:pt x="114474" y="85178"/>
                  </a:cubicBezTo>
                  <a:cubicBezTo>
                    <a:pt x="115743" y="82401"/>
                    <a:pt x="116789" y="79474"/>
                    <a:pt x="117685" y="76472"/>
                  </a:cubicBezTo>
                  <a:cubicBezTo>
                    <a:pt x="115818" y="74971"/>
                    <a:pt x="113279" y="73545"/>
                    <a:pt x="110441" y="72420"/>
                  </a:cubicBezTo>
                  <a:close/>
                  <a:moveTo>
                    <a:pt x="52271" y="102814"/>
                  </a:moveTo>
                  <a:cubicBezTo>
                    <a:pt x="28674" y="98536"/>
                    <a:pt x="13067" y="75872"/>
                    <a:pt x="17324" y="52232"/>
                  </a:cubicBezTo>
                  <a:cubicBezTo>
                    <a:pt x="21655" y="28517"/>
                    <a:pt x="44206" y="12833"/>
                    <a:pt x="67728" y="17110"/>
                  </a:cubicBezTo>
                  <a:cubicBezTo>
                    <a:pt x="91325" y="21463"/>
                    <a:pt x="106932" y="44127"/>
                    <a:pt x="102601" y="67767"/>
                  </a:cubicBezTo>
                  <a:cubicBezTo>
                    <a:pt x="98344" y="91407"/>
                    <a:pt x="75793" y="107166"/>
                    <a:pt x="52271" y="102814"/>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645" name="Shape 645"/>
            <p:cNvSpPr/>
            <p:nvPr/>
          </p:nvSpPr>
          <p:spPr>
            <a:xfrm>
              <a:off x="3573292" y="2217610"/>
              <a:ext cx="547800" cy="547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grpSp>
      <p:pic>
        <p:nvPicPr>
          <p:cNvPr id="646" name="Shape 646"/>
          <p:cNvPicPr preferRelativeResize="0"/>
          <p:nvPr/>
        </p:nvPicPr>
        <p:blipFill>
          <a:blip r:embed="rId3">
            <a:alphaModFix/>
          </a:blip>
          <a:stretch>
            <a:fillRect/>
          </a:stretch>
        </p:blipFill>
        <p:spPr>
          <a:xfrm>
            <a:off x="1588750" y="2922000"/>
            <a:ext cx="615300" cy="615300"/>
          </a:xfrm>
          <a:prstGeom prst="rect">
            <a:avLst/>
          </a:prstGeom>
          <a:noFill/>
          <a:ln>
            <a:noFill/>
          </a:ln>
        </p:spPr>
      </p:pic>
      <p:pic>
        <p:nvPicPr>
          <p:cNvPr id="647" name="Shape 647"/>
          <p:cNvPicPr preferRelativeResize="0"/>
          <p:nvPr/>
        </p:nvPicPr>
        <p:blipFill>
          <a:blip r:embed="rId4">
            <a:alphaModFix/>
          </a:blip>
          <a:stretch>
            <a:fillRect/>
          </a:stretch>
        </p:blipFill>
        <p:spPr>
          <a:xfrm>
            <a:off x="2959425" y="3434863"/>
            <a:ext cx="525475" cy="525475"/>
          </a:xfrm>
          <a:prstGeom prst="rect">
            <a:avLst/>
          </a:prstGeom>
          <a:noFill/>
          <a:ln>
            <a:noFill/>
          </a:ln>
        </p:spPr>
      </p:pic>
      <p:sp>
        <p:nvSpPr>
          <p:cNvPr id="648" name="Shape 648"/>
          <p:cNvSpPr txBox="1"/>
          <p:nvPr/>
        </p:nvSpPr>
        <p:spPr>
          <a:xfrm>
            <a:off x="0" y="1570713"/>
            <a:ext cx="2363400" cy="711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US" sz="1800">
                <a:solidFill>
                  <a:srgbClr val="8CB117"/>
                </a:solidFill>
              </a:rPr>
              <a:t>REAL - TIME</a:t>
            </a:r>
            <a:endParaRPr b="1" sz="1800">
              <a:solidFill>
                <a:srgbClr val="8CB117"/>
              </a:solidFill>
            </a:endParaRPr>
          </a:p>
          <a:p>
            <a:pPr indent="0" lvl="0" marL="0" algn="ctr">
              <a:spcBef>
                <a:spcPts val="0"/>
              </a:spcBef>
              <a:spcAft>
                <a:spcPts val="0"/>
              </a:spcAft>
              <a:buNone/>
            </a:pPr>
            <a:r>
              <a:rPr b="1" lang="en-US" sz="1800">
                <a:solidFill>
                  <a:srgbClr val="8CB117"/>
                </a:solidFill>
              </a:rPr>
              <a:t>INTERACTIONS</a:t>
            </a:r>
            <a:endParaRPr b="1" sz="1800">
              <a:solidFill>
                <a:srgbClr val="8CB117"/>
              </a:solidFill>
            </a:endParaRPr>
          </a:p>
        </p:txBody>
      </p:sp>
      <p:pic>
        <p:nvPicPr>
          <p:cNvPr id="649" name="Shape 649"/>
          <p:cNvPicPr preferRelativeResize="0"/>
          <p:nvPr/>
        </p:nvPicPr>
        <p:blipFill>
          <a:blip r:embed="rId5">
            <a:alphaModFix/>
          </a:blip>
          <a:stretch>
            <a:fillRect/>
          </a:stretch>
        </p:blipFill>
        <p:spPr>
          <a:xfrm>
            <a:off x="6802154" y="1209233"/>
            <a:ext cx="594574" cy="712282"/>
          </a:xfrm>
          <a:prstGeom prst="rect">
            <a:avLst/>
          </a:prstGeom>
          <a:noFill/>
          <a:ln>
            <a:noFill/>
          </a:ln>
        </p:spPr>
      </p:pic>
      <p:sp>
        <p:nvSpPr>
          <p:cNvPr id="650" name="Shape 650"/>
          <p:cNvSpPr/>
          <p:nvPr/>
        </p:nvSpPr>
        <p:spPr>
          <a:xfrm rot="2008463">
            <a:off x="3574561" y="1377983"/>
            <a:ext cx="486254" cy="770245"/>
          </a:xfrm>
          <a:custGeom>
            <a:pathLst>
              <a:path extrusionOk="0" h="120000" w="120000">
                <a:moveTo>
                  <a:pt x="84694" y="991"/>
                </a:moveTo>
                <a:lnTo>
                  <a:pt x="84694" y="991"/>
                </a:lnTo>
                <a:lnTo>
                  <a:pt x="82586" y="775"/>
                </a:lnTo>
                <a:lnTo>
                  <a:pt x="80574" y="560"/>
                </a:lnTo>
                <a:lnTo>
                  <a:pt x="76550" y="301"/>
                </a:lnTo>
                <a:lnTo>
                  <a:pt x="72766" y="86"/>
                </a:lnTo>
                <a:lnTo>
                  <a:pt x="69221" y="0"/>
                </a:lnTo>
                <a:lnTo>
                  <a:pt x="65772" y="86"/>
                </a:lnTo>
                <a:lnTo>
                  <a:pt x="62610" y="172"/>
                </a:lnTo>
                <a:lnTo>
                  <a:pt x="59736" y="344"/>
                </a:lnTo>
                <a:lnTo>
                  <a:pt x="57053" y="560"/>
                </a:lnTo>
                <a:lnTo>
                  <a:pt x="54610" y="775"/>
                </a:lnTo>
                <a:lnTo>
                  <a:pt x="52550" y="1034"/>
                </a:lnTo>
                <a:lnTo>
                  <a:pt x="50730" y="1293"/>
                </a:lnTo>
                <a:lnTo>
                  <a:pt x="49197" y="1551"/>
                </a:lnTo>
                <a:lnTo>
                  <a:pt x="47089" y="1939"/>
                </a:lnTo>
                <a:lnTo>
                  <a:pt x="46419" y="2112"/>
                </a:lnTo>
                <a:lnTo>
                  <a:pt x="46419" y="2112"/>
                </a:lnTo>
                <a:lnTo>
                  <a:pt x="48095" y="2025"/>
                </a:lnTo>
                <a:lnTo>
                  <a:pt x="50059" y="2025"/>
                </a:lnTo>
                <a:lnTo>
                  <a:pt x="52550" y="2112"/>
                </a:lnTo>
                <a:lnTo>
                  <a:pt x="55329" y="2241"/>
                </a:lnTo>
                <a:lnTo>
                  <a:pt x="56814" y="2370"/>
                </a:lnTo>
                <a:lnTo>
                  <a:pt x="58347" y="2543"/>
                </a:lnTo>
                <a:lnTo>
                  <a:pt x="59832" y="2715"/>
                </a:lnTo>
                <a:lnTo>
                  <a:pt x="61317" y="2931"/>
                </a:lnTo>
                <a:lnTo>
                  <a:pt x="62802" y="3275"/>
                </a:lnTo>
                <a:lnTo>
                  <a:pt x="64239" y="3577"/>
                </a:lnTo>
                <a:lnTo>
                  <a:pt x="64239" y="3577"/>
                </a:lnTo>
                <a:lnTo>
                  <a:pt x="66107" y="4181"/>
                </a:lnTo>
                <a:lnTo>
                  <a:pt x="67832" y="4827"/>
                </a:lnTo>
                <a:lnTo>
                  <a:pt x="69269" y="5387"/>
                </a:lnTo>
                <a:lnTo>
                  <a:pt x="70514" y="6034"/>
                </a:lnTo>
                <a:lnTo>
                  <a:pt x="71568" y="6637"/>
                </a:lnTo>
                <a:lnTo>
                  <a:pt x="72383" y="7198"/>
                </a:lnTo>
                <a:lnTo>
                  <a:pt x="73101" y="7801"/>
                </a:lnTo>
                <a:lnTo>
                  <a:pt x="73628" y="8318"/>
                </a:lnTo>
                <a:lnTo>
                  <a:pt x="74059" y="8879"/>
                </a:lnTo>
                <a:lnTo>
                  <a:pt x="74347" y="9353"/>
                </a:lnTo>
                <a:lnTo>
                  <a:pt x="74586" y="9784"/>
                </a:lnTo>
                <a:lnTo>
                  <a:pt x="74730" y="10129"/>
                </a:lnTo>
                <a:lnTo>
                  <a:pt x="74778" y="10387"/>
                </a:lnTo>
                <a:lnTo>
                  <a:pt x="74826" y="10689"/>
                </a:lnTo>
                <a:lnTo>
                  <a:pt x="74778" y="10818"/>
                </a:lnTo>
                <a:lnTo>
                  <a:pt x="74778" y="10905"/>
                </a:lnTo>
                <a:lnTo>
                  <a:pt x="74778" y="10905"/>
                </a:lnTo>
                <a:lnTo>
                  <a:pt x="71281" y="12586"/>
                </a:lnTo>
                <a:lnTo>
                  <a:pt x="67832" y="14353"/>
                </a:lnTo>
                <a:lnTo>
                  <a:pt x="64526" y="16206"/>
                </a:lnTo>
                <a:lnTo>
                  <a:pt x="61221" y="18189"/>
                </a:lnTo>
                <a:lnTo>
                  <a:pt x="57964" y="20172"/>
                </a:lnTo>
                <a:lnTo>
                  <a:pt x="54802" y="22284"/>
                </a:lnTo>
                <a:lnTo>
                  <a:pt x="51688" y="24396"/>
                </a:lnTo>
                <a:lnTo>
                  <a:pt x="48670" y="26681"/>
                </a:lnTo>
                <a:lnTo>
                  <a:pt x="45700" y="29008"/>
                </a:lnTo>
                <a:lnTo>
                  <a:pt x="42778" y="31379"/>
                </a:lnTo>
                <a:lnTo>
                  <a:pt x="39952" y="33836"/>
                </a:lnTo>
                <a:lnTo>
                  <a:pt x="37173" y="36336"/>
                </a:lnTo>
                <a:lnTo>
                  <a:pt x="34491" y="38879"/>
                </a:lnTo>
                <a:lnTo>
                  <a:pt x="31904" y="41551"/>
                </a:lnTo>
                <a:lnTo>
                  <a:pt x="29413" y="44267"/>
                </a:lnTo>
                <a:lnTo>
                  <a:pt x="26922" y="47025"/>
                </a:lnTo>
                <a:lnTo>
                  <a:pt x="24526" y="49870"/>
                </a:lnTo>
                <a:lnTo>
                  <a:pt x="22275" y="52758"/>
                </a:lnTo>
                <a:lnTo>
                  <a:pt x="20119" y="55732"/>
                </a:lnTo>
                <a:lnTo>
                  <a:pt x="17964" y="58706"/>
                </a:lnTo>
                <a:lnTo>
                  <a:pt x="15952" y="61724"/>
                </a:lnTo>
                <a:lnTo>
                  <a:pt x="14035" y="64870"/>
                </a:lnTo>
                <a:lnTo>
                  <a:pt x="12215" y="68017"/>
                </a:lnTo>
                <a:lnTo>
                  <a:pt x="10443" y="71206"/>
                </a:lnTo>
                <a:lnTo>
                  <a:pt x="8766" y="74482"/>
                </a:lnTo>
                <a:lnTo>
                  <a:pt x="7233" y="77758"/>
                </a:lnTo>
                <a:lnTo>
                  <a:pt x="5844" y="81120"/>
                </a:lnTo>
                <a:lnTo>
                  <a:pt x="4455" y="84525"/>
                </a:lnTo>
                <a:lnTo>
                  <a:pt x="3209" y="87931"/>
                </a:lnTo>
                <a:lnTo>
                  <a:pt x="2059" y="91465"/>
                </a:lnTo>
                <a:lnTo>
                  <a:pt x="958" y="94956"/>
                </a:lnTo>
                <a:lnTo>
                  <a:pt x="0" y="98491"/>
                </a:lnTo>
                <a:lnTo>
                  <a:pt x="10730" y="120000"/>
                </a:lnTo>
                <a:lnTo>
                  <a:pt x="10730" y="120000"/>
                </a:lnTo>
                <a:lnTo>
                  <a:pt x="10970" y="117413"/>
                </a:lnTo>
                <a:lnTo>
                  <a:pt x="11209" y="114827"/>
                </a:lnTo>
                <a:lnTo>
                  <a:pt x="11592" y="112284"/>
                </a:lnTo>
                <a:lnTo>
                  <a:pt x="11976" y="109741"/>
                </a:lnTo>
                <a:lnTo>
                  <a:pt x="12407" y="107241"/>
                </a:lnTo>
                <a:lnTo>
                  <a:pt x="12934" y="104741"/>
                </a:lnTo>
                <a:lnTo>
                  <a:pt x="13461" y="102198"/>
                </a:lnTo>
                <a:lnTo>
                  <a:pt x="14131" y="99784"/>
                </a:lnTo>
                <a:lnTo>
                  <a:pt x="14754" y="97327"/>
                </a:lnTo>
                <a:lnTo>
                  <a:pt x="15473" y="94870"/>
                </a:lnTo>
                <a:lnTo>
                  <a:pt x="16287" y="92456"/>
                </a:lnTo>
                <a:lnTo>
                  <a:pt x="17149" y="90086"/>
                </a:lnTo>
                <a:lnTo>
                  <a:pt x="18011" y="87715"/>
                </a:lnTo>
                <a:lnTo>
                  <a:pt x="18970" y="85387"/>
                </a:lnTo>
                <a:lnTo>
                  <a:pt x="19976" y="83060"/>
                </a:lnTo>
                <a:lnTo>
                  <a:pt x="21029" y="80775"/>
                </a:lnTo>
                <a:lnTo>
                  <a:pt x="22179" y="78448"/>
                </a:lnTo>
                <a:lnTo>
                  <a:pt x="23281" y="76250"/>
                </a:lnTo>
                <a:lnTo>
                  <a:pt x="24526" y="74051"/>
                </a:lnTo>
                <a:lnTo>
                  <a:pt x="25772" y="71810"/>
                </a:lnTo>
                <a:lnTo>
                  <a:pt x="27065" y="69698"/>
                </a:lnTo>
                <a:lnTo>
                  <a:pt x="28455" y="67543"/>
                </a:lnTo>
                <a:lnTo>
                  <a:pt x="29796" y="65431"/>
                </a:lnTo>
                <a:lnTo>
                  <a:pt x="31281" y="63362"/>
                </a:lnTo>
                <a:lnTo>
                  <a:pt x="32766" y="61250"/>
                </a:lnTo>
                <a:lnTo>
                  <a:pt x="34299" y="59224"/>
                </a:lnTo>
                <a:lnTo>
                  <a:pt x="35928" y="57284"/>
                </a:lnTo>
                <a:lnTo>
                  <a:pt x="37508" y="55301"/>
                </a:lnTo>
                <a:lnTo>
                  <a:pt x="39185" y="53362"/>
                </a:lnTo>
                <a:lnTo>
                  <a:pt x="40910" y="51465"/>
                </a:lnTo>
                <a:lnTo>
                  <a:pt x="42682" y="49612"/>
                </a:lnTo>
                <a:lnTo>
                  <a:pt x="44455" y="47801"/>
                </a:lnTo>
                <a:lnTo>
                  <a:pt x="46275" y="45991"/>
                </a:lnTo>
                <a:lnTo>
                  <a:pt x="48191" y="44224"/>
                </a:lnTo>
                <a:lnTo>
                  <a:pt x="50107" y="42456"/>
                </a:lnTo>
                <a:lnTo>
                  <a:pt x="52071" y="40775"/>
                </a:lnTo>
                <a:lnTo>
                  <a:pt x="54035" y="39094"/>
                </a:lnTo>
                <a:lnTo>
                  <a:pt x="56095" y="37500"/>
                </a:lnTo>
                <a:lnTo>
                  <a:pt x="58203" y="35905"/>
                </a:lnTo>
                <a:lnTo>
                  <a:pt x="60263" y="34353"/>
                </a:lnTo>
                <a:lnTo>
                  <a:pt x="62371" y="32887"/>
                </a:lnTo>
                <a:lnTo>
                  <a:pt x="64574" y="31379"/>
                </a:lnTo>
                <a:lnTo>
                  <a:pt x="66826" y="29956"/>
                </a:lnTo>
                <a:lnTo>
                  <a:pt x="69029" y="28577"/>
                </a:lnTo>
                <a:lnTo>
                  <a:pt x="71329" y="27241"/>
                </a:lnTo>
                <a:lnTo>
                  <a:pt x="73628" y="25905"/>
                </a:lnTo>
                <a:lnTo>
                  <a:pt x="76023" y="24612"/>
                </a:lnTo>
                <a:lnTo>
                  <a:pt x="78371" y="23448"/>
                </a:lnTo>
                <a:lnTo>
                  <a:pt x="80766" y="22241"/>
                </a:lnTo>
                <a:lnTo>
                  <a:pt x="83161" y="21120"/>
                </a:lnTo>
                <a:lnTo>
                  <a:pt x="85652" y="20043"/>
                </a:lnTo>
                <a:lnTo>
                  <a:pt x="88143" y="18965"/>
                </a:lnTo>
                <a:lnTo>
                  <a:pt x="90682" y="17974"/>
                </a:lnTo>
                <a:lnTo>
                  <a:pt x="93269" y="17025"/>
                </a:lnTo>
                <a:lnTo>
                  <a:pt x="95808" y="16120"/>
                </a:lnTo>
                <a:lnTo>
                  <a:pt x="98395" y="15258"/>
                </a:lnTo>
                <a:lnTo>
                  <a:pt x="100982" y="14439"/>
                </a:lnTo>
                <a:lnTo>
                  <a:pt x="103664" y="13663"/>
                </a:lnTo>
                <a:lnTo>
                  <a:pt x="106347" y="12974"/>
                </a:lnTo>
                <a:lnTo>
                  <a:pt x="109077" y="12284"/>
                </a:lnTo>
                <a:lnTo>
                  <a:pt x="111760" y="11681"/>
                </a:lnTo>
                <a:lnTo>
                  <a:pt x="114491" y="11077"/>
                </a:lnTo>
                <a:lnTo>
                  <a:pt x="117221" y="10560"/>
                </a:lnTo>
                <a:lnTo>
                  <a:pt x="120000" y="10129"/>
                </a:lnTo>
                <a:lnTo>
                  <a:pt x="120000" y="10129"/>
                </a:lnTo>
                <a:lnTo>
                  <a:pt x="119377" y="9827"/>
                </a:lnTo>
                <a:lnTo>
                  <a:pt x="117365" y="9008"/>
                </a:lnTo>
                <a:lnTo>
                  <a:pt x="114155" y="7844"/>
                </a:lnTo>
                <a:lnTo>
                  <a:pt x="112143" y="7155"/>
                </a:lnTo>
                <a:lnTo>
                  <a:pt x="109892" y="6422"/>
                </a:lnTo>
                <a:lnTo>
                  <a:pt x="107401" y="5646"/>
                </a:lnTo>
                <a:lnTo>
                  <a:pt x="104670" y="4913"/>
                </a:lnTo>
                <a:lnTo>
                  <a:pt x="101796" y="4137"/>
                </a:lnTo>
                <a:lnTo>
                  <a:pt x="98634" y="3362"/>
                </a:lnTo>
                <a:lnTo>
                  <a:pt x="95377" y="2672"/>
                </a:lnTo>
                <a:lnTo>
                  <a:pt x="91928" y="2025"/>
                </a:lnTo>
                <a:lnTo>
                  <a:pt x="88383" y="1465"/>
                </a:lnTo>
                <a:lnTo>
                  <a:pt x="84694" y="991"/>
                </a:lnTo>
                <a:lnTo>
                  <a:pt x="84694" y="991"/>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grpSp>
        <p:nvGrpSpPr>
          <p:cNvPr id="651" name="Shape 651"/>
          <p:cNvGrpSpPr/>
          <p:nvPr/>
        </p:nvGrpSpPr>
        <p:grpSpPr>
          <a:xfrm>
            <a:off x="4924658" y="1990904"/>
            <a:ext cx="1958268" cy="1934927"/>
            <a:chOff x="3957302" y="2399716"/>
            <a:chExt cx="959700" cy="957600"/>
          </a:xfrm>
        </p:grpSpPr>
        <p:sp>
          <p:nvSpPr>
            <p:cNvPr id="652" name="Shape 652"/>
            <p:cNvSpPr/>
            <p:nvPr/>
          </p:nvSpPr>
          <p:spPr>
            <a:xfrm>
              <a:off x="3957302" y="2399716"/>
              <a:ext cx="959700" cy="957600"/>
            </a:xfrm>
            <a:custGeom>
              <a:pathLst>
                <a:path extrusionOk="0" h="120000" w="120000">
                  <a:moveTo>
                    <a:pt x="110441" y="72420"/>
                  </a:moveTo>
                  <a:cubicBezTo>
                    <a:pt x="110665" y="71369"/>
                    <a:pt x="110889" y="70318"/>
                    <a:pt x="111039" y="69343"/>
                  </a:cubicBezTo>
                  <a:cubicBezTo>
                    <a:pt x="111263" y="68292"/>
                    <a:pt x="111412" y="67242"/>
                    <a:pt x="111561" y="66191"/>
                  </a:cubicBezTo>
                  <a:cubicBezTo>
                    <a:pt x="114623" y="66116"/>
                    <a:pt x="117461" y="65666"/>
                    <a:pt x="119775" y="64915"/>
                  </a:cubicBezTo>
                  <a:cubicBezTo>
                    <a:pt x="119999" y="61838"/>
                    <a:pt x="119999" y="58686"/>
                    <a:pt x="119775" y="55684"/>
                  </a:cubicBezTo>
                  <a:cubicBezTo>
                    <a:pt x="117535" y="54859"/>
                    <a:pt x="114698" y="54409"/>
                    <a:pt x="111636" y="54333"/>
                  </a:cubicBezTo>
                  <a:cubicBezTo>
                    <a:pt x="111412" y="52232"/>
                    <a:pt x="111039" y="50131"/>
                    <a:pt x="110591" y="48105"/>
                  </a:cubicBezTo>
                  <a:cubicBezTo>
                    <a:pt x="113428" y="46979"/>
                    <a:pt x="115967" y="45553"/>
                    <a:pt x="117834" y="44052"/>
                  </a:cubicBezTo>
                  <a:cubicBezTo>
                    <a:pt x="117013" y="41050"/>
                    <a:pt x="115967" y="38198"/>
                    <a:pt x="114698" y="35422"/>
                  </a:cubicBezTo>
                  <a:cubicBezTo>
                    <a:pt x="112308" y="35422"/>
                    <a:pt x="109471" y="35947"/>
                    <a:pt x="106558" y="36923"/>
                  </a:cubicBezTo>
                  <a:cubicBezTo>
                    <a:pt x="105662" y="35046"/>
                    <a:pt x="104617" y="33170"/>
                    <a:pt x="103422" y="31444"/>
                  </a:cubicBezTo>
                  <a:cubicBezTo>
                    <a:pt x="105812" y="29418"/>
                    <a:pt x="107678" y="27166"/>
                    <a:pt x="108948" y="25140"/>
                  </a:cubicBezTo>
                  <a:cubicBezTo>
                    <a:pt x="107156" y="22664"/>
                    <a:pt x="105214" y="20262"/>
                    <a:pt x="103049" y="18086"/>
                  </a:cubicBezTo>
                  <a:cubicBezTo>
                    <a:pt x="100808" y="18911"/>
                    <a:pt x="98344" y="20337"/>
                    <a:pt x="95880" y="22288"/>
                  </a:cubicBezTo>
                  <a:cubicBezTo>
                    <a:pt x="94387" y="20863"/>
                    <a:pt x="92818" y="19512"/>
                    <a:pt x="91101" y="18236"/>
                  </a:cubicBezTo>
                  <a:cubicBezTo>
                    <a:pt x="92594" y="15459"/>
                    <a:pt x="93640" y="12757"/>
                    <a:pt x="94088" y="10431"/>
                  </a:cubicBezTo>
                  <a:cubicBezTo>
                    <a:pt x="91624" y="8705"/>
                    <a:pt x="89010" y="7129"/>
                    <a:pt x="86172" y="5778"/>
                  </a:cubicBezTo>
                  <a:cubicBezTo>
                    <a:pt x="84380" y="7354"/>
                    <a:pt x="82514" y="9530"/>
                    <a:pt x="80945" y="12232"/>
                  </a:cubicBezTo>
                  <a:cubicBezTo>
                    <a:pt x="79004" y="11407"/>
                    <a:pt x="77062" y="10656"/>
                    <a:pt x="75046" y="10056"/>
                  </a:cubicBezTo>
                  <a:cubicBezTo>
                    <a:pt x="75494" y="6979"/>
                    <a:pt x="75569" y="4052"/>
                    <a:pt x="75196" y="1726"/>
                  </a:cubicBezTo>
                  <a:cubicBezTo>
                    <a:pt x="73702" y="1275"/>
                    <a:pt x="72209" y="975"/>
                    <a:pt x="70715" y="675"/>
                  </a:cubicBezTo>
                  <a:cubicBezTo>
                    <a:pt x="69222" y="450"/>
                    <a:pt x="67654" y="225"/>
                    <a:pt x="66160" y="75"/>
                  </a:cubicBezTo>
                  <a:cubicBezTo>
                    <a:pt x="64965" y="2176"/>
                    <a:pt x="63995" y="4878"/>
                    <a:pt x="63397" y="7954"/>
                  </a:cubicBezTo>
                  <a:cubicBezTo>
                    <a:pt x="61306" y="7804"/>
                    <a:pt x="59215" y="7729"/>
                    <a:pt x="57125" y="7879"/>
                  </a:cubicBezTo>
                  <a:cubicBezTo>
                    <a:pt x="56527" y="4803"/>
                    <a:pt x="55556" y="2101"/>
                    <a:pt x="54436" y="0"/>
                  </a:cubicBezTo>
                  <a:cubicBezTo>
                    <a:pt x="51375" y="225"/>
                    <a:pt x="48313" y="750"/>
                    <a:pt x="45401" y="1500"/>
                  </a:cubicBezTo>
                  <a:cubicBezTo>
                    <a:pt x="45028" y="3902"/>
                    <a:pt x="45028" y="6829"/>
                    <a:pt x="45476" y="9906"/>
                  </a:cubicBezTo>
                  <a:cubicBezTo>
                    <a:pt x="43459" y="10506"/>
                    <a:pt x="41518" y="11181"/>
                    <a:pt x="39576" y="12007"/>
                  </a:cubicBezTo>
                  <a:cubicBezTo>
                    <a:pt x="38008" y="9305"/>
                    <a:pt x="36141" y="7129"/>
                    <a:pt x="34349" y="5478"/>
                  </a:cubicBezTo>
                  <a:cubicBezTo>
                    <a:pt x="31586" y="6829"/>
                    <a:pt x="28898" y="8330"/>
                    <a:pt x="26359" y="10056"/>
                  </a:cubicBezTo>
                  <a:cubicBezTo>
                    <a:pt x="26807" y="12457"/>
                    <a:pt x="27853" y="15159"/>
                    <a:pt x="29271" y="17936"/>
                  </a:cubicBezTo>
                  <a:cubicBezTo>
                    <a:pt x="27629" y="19136"/>
                    <a:pt x="25986" y="20487"/>
                    <a:pt x="24492" y="21913"/>
                  </a:cubicBezTo>
                  <a:cubicBezTo>
                    <a:pt x="22028" y="19962"/>
                    <a:pt x="19564" y="18461"/>
                    <a:pt x="17398" y="17636"/>
                  </a:cubicBezTo>
                  <a:cubicBezTo>
                    <a:pt x="15233" y="19812"/>
                    <a:pt x="13217" y="22138"/>
                    <a:pt x="11425" y="24615"/>
                  </a:cubicBezTo>
                  <a:cubicBezTo>
                    <a:pt x="12619" y="26716"/>
                    <a:pt x="14486" y="28893"/>
                    <a:pt x="16801" y="30994"/>
                  </a:cubicBezTo>
                  <a:cubicBezTo>
                    <a:pt x="15681" y="32720"/>
                    <a:pt x="14635" y="34521"/>
                    <a:pt x="13665" y="36472"/>
                  </a:cubicBezTo>
                  <a:cubicBezTo>
                    <a:pt x="10752" y="35422"/>
                    <a:pt x="7915" y="34896"/>
                    <a:pt x="5525" y="34821"/>
                  </a:cubicBezTo>
                  <a:cubicBezTo>
                    <a:pt x="4256" y="37598"/>
                    <a:pt x="3210" y="40450"/>
                    <a:pt x="2314" y="43452"/>
                  </a:cubicBezTo>
                  <a:cubicBezTo>
                    <a:pt x="4181" y="44953"/>
                    <a:pt x="6645" y="46454"/>
                    <a:pt x="9558" y="47579"/>
                  </a:cubicBezTo>
                  <a:cubicBezTo>
                    <a:pt x="9334" y="48555"/>
                    <a:pt x="9110" y="49606"/>
                    <a:pt x="8886" y="50656"/>
                  </a:cubicBezTo>
                  <a:cubicBezTo>
                    <a:pt x="8736" y="51707"/>
                    <a:pt x="8587" y="52757"/>
                    <a:pt x="8438" y="53808"/>
                  </a:cubicBezTo>
                  <a:cubicBezTo>
                    <a:pt x="5376" y="53808"/>
                    <a:pt x="2464" y="54333"/>
                    <a:pt x="224" y="55084"/>
                  </a:cubicBezTo>
                  <a:cubicBezTo>
                    <a:pt x="0" y="58161"/>
                    <a:pt x="0" y="61238"/>
                    <a:pt x="149" y="64315"/>
                  </a:cubicBezTo>
                  <a:cubicBezTo>
                    <a:pt x="2464" y="65065"/>
                    <a:pt x="5301" y="65590"/>
                    <a:pt x="8363" y="65666"/>
                  </a:cubicBezTo>
                  <a:cubicBezTo>
                    <a:pt x="8587" y="67767"/>
                    <a:pt x="8960" y="69868"/>
                    <a:pt x="9408" y="71894"/>
                  </a:cubicBezTo>
                  <a:cubicBezTo>
                    <a:pt x="6496" y="73020"/>
                    <a:pt x="4032" y="74446"/>
                    <a:pt x="2165" y="75872"/>
                  </a:cubicBezTo>
                  <a:cubicBezTo>
                    <a:pt x="2986" y="78874"/>
                    <a:pt x="4032" y="81801"/>
                    <a:pt x="5227" y="84577"/>
                  </a:cubicBezTo>
                  <a:cubicBezTo>
                    <a:pt x="7616" y="84577"/>
                    <a:pt x="10454" y="84052"/>
                    <a:pt x="13441" y="83076"/>
                  </a:cubicBezTo>
                  <a:cubicBezTo>
                    <a:pt x="14337" y="84953"/>
                    <a:pt x="15382" y="86754"/>
                    <a:pt x="16502" y="88555"/>
                  </a:cubicBezTo>
                  <a:cubicBezTo>
                    <a:pt x="14187" y="90581"/>
                    <a:pt x="12321" y="92757"/>
                    <a:pt x="11051" y="94784"/>
                  </a:cubicBezTo>
                  <a:cubicBezTo>
                    <a:pt x="12843" y="97335"/>
                    <a:pt x="14785" y="99737"/>
                    <a:pt x="16950" y="101913"/>
                  </a:cubicBezTo>
                  <a:cubicBezTo>
                    <a:pt x="19191" y="101088"/>
                    <a:pt x="21655" y="99587"/>
                    <a:pt x="24044" y="97636"/>
                  </a:cubicBezTo>
                  <a:cubicBezTo>
                    <a:pt x="25612" y="99136"/>
                    <a:pt x="27181" y="100487"/>
                    <a:pt x="28898" y="101763"/>
                  </a:cubicBezTo>
                  <a:cubicBezTo>
                    <a:pt x="27330" y="104465"/>
                    <a:pt x="26359" y="107166"/>
                    <a:pt x="25836" y="109568"/>
                  </a:cubicBezTo>
                  <a:cubicBezTo>
                    <a:pt x="28375" y="111294"/>
                    <a:pt x="30989" y="112870"/>
                    <a:pt x="33752" y="114221"/>
                  </a:cubicBezTo>
                  <a:cubicBezTo>
                    <a:pt x="35619" y="112645"/>
                    <a:pt x="37485" y="110393"/>
                    <a:pt x="39054" y="107767"/>
                  </a:cubicBezTo>
                  <a:cubicBezTo>
                    <a:pt x="40995" y="108592"/>
                    <a:pt x="42937" y="109343"/>
                    <a:pt x="44953" y="109943"/>
                  </a:cubicBezTo>
                  <a:cubicBezTo>
                    <a:pt x="44505" y="113020"/>
                    <a:pt x="44430" y="115872"/>
                    <a:pt x="44803" y="118273"/>
                  </a:cubicBezTo>
                  <a:cubicBezTo>
                    <a:pt x="46297" y="118649"/>
                    <a:pt x="47790" y="119024"/>
                    <a:pt x="49284" y="119249"/>
                  </a:cubicBezTo>
                  <a:cubicBezTo>
                    <a:pt x="50777" y="119549"/>
                    <a:pt x="52345" y="119774"/>
                    <a:pt x="53839" y="119924"/>
                  </a:cubicBezTo>
                  <a:cubicBezTo>
                    <a:pt x="54959" y="117823"/>
                    <a:pt x="56004" y="115121"/>
                    <a:pt x="56602" y="112045"/>
                  </a:cubicBezTo>
                  <a:cubicBezTo>
                    <a:pt x="58693" y="112195"/>
                    <a:pt x="60784" y="112195"/>
                    <a:pt x="62874" y="112120"/>
                  </a:cubicBezTo>
                  <a:cubicBezTo>
                    <a:pt x="63472" y="115121"/>
                    <a:pt x="64443" y="117898"/>
                    <a:pt x="65563" y="120000"/>
                  </a:cubicBezTo>
                  <a:cubicBezTo>
                    <a:pt x="68624" y="119699"/>
                    <a:pt x="71611" y="119174"/>
                    <a:pt x="74598" y="118424"/>
                  </a:cubicBezTo>
                  <a:cubicBezTo>
                    <a:pt x="74971" y="116097"/>
                    <a:pt x="74971" y="113170"/>
                    <a:pt x="74523" y="110093"/>
                  </a:cubicBezTo>
                  <a:cubicBezTo>
                    <a:pt x="76540" y="109493"/>
                    <a:pt x="78481" y="108818"/>
                    <a:pt x="80423" y="107992"/>
                  </a:cubicBezTo>
                  <a:cubicBezTo>
                    <a:pt x="81991" y="110619"/>
                    <a:pt x="83858" y="112870"/>
                    <a:pt x="85650" y="114446"/>
                  </a:cubicBezTo>
                  <a:cubicBezTo>
                    <a:pt x="88413" y="113170"/>
                    <a:pt x="91101" y="111594"/>
                    <a:pt x="93565" y="109868"/>
                  </a:cubicBezTo>
                  <a:cubicBezTo>
                    <a:pt x="93192" y="107542"/>
                    <a:pt x="92146" y="104840"/>
                    <a:pt x="90653" y="102063"/>
                  </a:cubicBezTo>
                  <a:cubicBezTo>
                    <a:pt x="92370" y="100863"/>
                    <a:pt x="94013" y="99512"/>
                    <a:pt x="95507" y="98011"/>
                  </a:cubicBezTo>
                  <a:cubicBezTo>
                    <a:pt x="97896" y="100037"/>
                    <a:pt x="100435" y="101463"/>
                    <a:pt x="102601" y="102363"/>
                  </a:cubicBezTo>
                  <a:cubicBezTo>
                    <a:pt x="104766" y="100187"/>
                    <a:pt x="106782" y="97861"/>
                    <a:pt x="108574" y="95309"/>
                  </a:cubicBezTo>
                  <a:cubicBezTo>
                    <a:pt x="107380" y="93283"/>
                    <a:pt x="105513" y="91031"/>
                    <a:pt x="103198" y="89005"/>
                  </a:cubicBezTo>
                  <a:cubicBezTo>
                    <a:pt x="104318" y="87279"/>
                    <a:pt x="105364" y="85403"/>
                    <a:pt x="106334" y="83527"/>
                  </a:cubicBezTo>
                  <a:cubicBezTo>
                    <a:pt x="109247" y="84577"/>
                    <a:pt x="112084" y="85103"/>
                    <a:pt x="114474" y="85178"/>
                  </a:cubicBezTo>
                  <a:cubicBezTo>
                    <a:pt x="115743" y="82401"/>
                    <a:pt x="116789" y="79474"/>
                    <a:pt x="117685" y="76472"/>
                  </a:cubicBezTo>
                  <a:cubicBezTo>
                    <a:pt x="115818" y="74971"/>
                    <a:pt x="113279" y="73545"/>
                    <a:pt x="110441" y="72420"/>
                  </a:cubicBezTo>
                  <a:close/>
                  <a:moveTo>
                    <a:pt x="52271" y="102814"/>
                  </a:moveTo>
                  <a:cubicBezTo>
                    <a:pt x="28674" y="98536"/>
                    <a:pt x="13067" y="75872"/>
                    <a:pt x="17324" y="52232"/>
                  </a:cubicBezTo>
                  <a:cubicBezTo>
                    <a:pt x="21655" y="28517"/>
                    <a:pt x="44206" y="12833"/>
                    <a:pt x="67728" y="17110"/>
                  </a:cubicBezTo>
                  <a:cubicBezTo>
                    <a:pt x="91325" y="21463"/>
                    <a:pt x="106932" y="44127"/>
                    <a:pt x="102601" y="67767"/>
                  </a:cubicBezTo>
                  <a:cubicBezTo>
                    <a:pt x="98344" y="91407"/>
                    <a:pt x="75793" y="107166"/>
                    <a:pt x="52271" y="102814"/>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653" name="Shape 653"/>
            <p:cNvSpPr/>
            <p:nvPr/>
          </p:nvSpPr>
          <p:spPr>
            <a:xfrm>
              <a:off x="4164340" y="2606691"/>
              <a:ext cx="547800" cy="5478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grpSp>
      <p:grpSp>
        <p:nvGrpSpPr>
          <p:cNvPr id="654" name="Shape 654"/>
          <p:cNvGrpSpPr/>
          <p:nvPr/>
        </p:nvGrpSpPr>
        <p:grpSpPr>
          <a:xfrm rot="-484438">
            <a:off x="3424387" y="1756768"/>
            <a:ext cx="1468405" cy="1451543"/>
            <a:chOff x="2374371" y="1093752"/>
            <a:chExt cx="959700" cy="957600"/>
          </a:xfrm>
        </p:grpSpPr>
        <p:sp>
          <p:nvSpPr>
            <p:cNvPr id="655" name="Shape 655"/>
            <p:cNvSpPr/>
            <p:nvPr/>
          </p:nvSpPr>
          <p:spPr>
            <a:xfrm>
              <a:off x="2374371" y="1093752"/>
              <a:ext cx="959700" cy="957600"/>
            </a:xfrm>
            <a:custGeom>
              <a:pathLst>
                <a:path extrusionOk="0" h="120000" w="120000">
                  <a:moveTo>
                    <a:pt x="110441" y="72420"/>
                  </a:moveTo>
                  <a:cubicBezTo>
                    <a:pt x="110665" y="71369"/>
                    <a:pt x="110889" y="70318"/>
                    <a:pt x="111039" y="69343"/>
                  </a:cubicBezTo>
                  <a:cubicBezTo>
                    <a:pt x="111263" y="68292"/>
                    <a:pt x="111412" y="67242"/>
                    <a:pt x="111561" y="66191"/>
                  </a:cubicBezTo>
                  <a:cubicBezTo>
                    <a:pt x="114623" y="66116"/>
                    <a:pt x="117461" y="65666"/>
                    <a:pt x="119775" y="64915"/>
                  </a:cubicBezTo>
                  <a:cubicBezTo>
                    <a:pt x="119999" y="61838"/>
                    <a:pt x="119999" y="58686"/>
                    <a:pt x="119775" y="55684"/>
                  </a:cubicBezTo>
                  <a:cubicBezTo>
                    <a:pt x="117535" y="54859"/>
                    <a:pt x="114698" y="54409"/>
                    <a:pt x="111636" y="54333"/>
                  </a:cubicBezTo>
                  <a:cubicBezTo>
                    <a:pt x="111412" y="52232"/>
                    <a:pt x="111039" y="50131"/>
                    <a:pt x="110591" y="48105"/>
                  </a:cubicBezTo>
                  <a:cubicBezTo>
                    <a:pt x="113428" y="46979"/>
                    <a:pt x="115967" y="45553"/>
                    <a:pt x="117834" y="44052"/>
                  </a:cubicBezTo>
                  <a:cubicBezTo>
                    <a:pt x="117013" y="41050"/>
                    <a:pt x="115967" y="38198"/>
                    <a:pt x="114698" y="35422"/>
                  </a:cubicBezTo>
                  <a:cubicBezTo>
                    <a:pt x="112308" y="35422"/>
                    <a:pt x="109471" y="35947"/>
                    <a:pt x="106558" y="36923"/>
                  </a:cubicBezTo>
                  <a:cubicBezTo>
                    <a:pt x="105662" y="35046"/>
                    <a:pt x="104617" y="33170"/>
                    <a:pt x="103422" y="31444"/>
                  </a:cubicBezTo>
                  <a:cubicBezTo>
                    <a:pt x="105812" y="29418"/>
                    <a:pt x="107678" y="27166"/>
                    <a:pt x="108948" y="25140"/>
                  </a:cubicBezTo>
                  <a:cubicBezTo>
                    <a:pt x="107156" y="22664"/>
                    <a:pt x="105214" y="20262"/>
                    <a:pt x="103049" y="18086"/>
                  </a:cubicBezTo>
                  <a:cubicBezTo>
                    <a:pt x="100808" y="18911"/>
                    <a:pt x="98344" y="20337"/>
                    <a:pt x="95880" y="22288"/>
                  </a:cubicBezTo>
                  <a:cubicBezTo>
                    <a:pt x="94387" y="20863"/>
                    <a:pt x="92818" y="19512"/>
                    <a:pt x="91101" y="18236"/>
                  </a:cubicBezTo>
                  <a:cubicBezTo>
                    <a:pt x="92594" y="15459"/>
                    <a:pt x="93640" y="12757"/>
                    <a:pt x="94088" y="10431"/>
                  </a:cubicBezTo>
                  <a:cubicBezTo>
                    <a:pt x="91624" y="8705"/>
                    <a:pt x="89010" y="7129"/>
                    <a:pt x="86172" y="5778"/>
                  </a:cubicBezTo>
                  <a:cubicBezTo>
                    <a:pt x="84380" y="7354"/>
                    <a:pt x="82514" y="9530"/>
                    <a:pt x="80945" y="12232"/>
                  </a:cubicBezTo>
                  <a:cubicBezTo>
                    <a:pt x="79004" y="11407"/>
                    <a:pt x="77062" y="10656"/>
                    <a:pt x="75046" y="10056"/>
                  </a:cubicBezTo>
                  <a:cubicBezTo>
                    <a:pt x="75494" y="6979"/>
                    <a:pt x="75569" y="4052"/>
                    <a:pt x="75196" y="1726"/>
                  </a:cubicBezTo>
                  <a:cubicBezTo>
                    <a:pt x="73702" y="1275"/>
                    <a:pt x="72209" y="975"/>
                    <a:pt x="70715" y="675"/>
                  </a:cubicBezTo>
                  <a:cubicBezTo>
                    <a:pt x="69222" y="450"/>
                    <a:pt x="67654" y="225"/>
                    <a:pt x="66160" y="75"/>
                  </a:cubicBezTo>
                  <a:cubicBezTo>
                    <a:pt x="64965" y="2176"/>
                    <a:pt x="63995" y="4878"/>
                    <a:pt x="63397" y="7954"/>
                  </a:cubicBezTo>
                  <a:cubicBezTo>
                    <a:pt x="61306" y="7804"/>
                    <a:pt x="59215" y="7729"/>
                    <a:pt x="57125" y="7879"/>
                  </a:cubicBezTo>
                  <a:cubicBezTo>
                    <a:pt x="56527" y="4803"/>
                    <a:pt x="55556" y="2101"/>
                    <a:pt x="54436" y="0"/>
                  </a:cubicBezTo>
                  <a:cubicBezTo>
                    <a:pt x="51375" y="225"/>
                    <a:pt x="48313" y="750"/>
                    <a:pt x="45401" y="1500"/>
                  </a:cubicBezTo>
                  <a:cubicBezTo>
                    <a:pt x="45028" y="3902"/>
                    <a:pt x="45028" y="6829"/>
                    <a:pt x="45476" y="9906"/>
                  </a:cubicBezTo>
                  <a:cubicBezTo>
                    <a:pt x="43459" y="10506"/>
                    <a:pt x="41518" y="11181"/>
                    <a:pt x="39576" y="12007"/>
                  </a:cubicBezTo>
                  <a:cubicBezTo>
                    <a:pt x="38008" y="9305"/>
                    <a:pt x="36141" y="7129"/>
                    <a:pt x="34349" y="5478"/>
                  </a:cubicBezTo>
                  <a:cubicBezTo>
                    <a:pt x="31586" y="6829"/>
                    <a:pt x="28898" y="8330"/>
                    <a:pt x="26359" y="10056"/>
                  </a:cubicBezTo>
                  <a:cubicBezTo>
                    <a:pt x="26807" y="12457"/>
                    <a:pt x="27853" y="15159"/>
                    <a:pt x="29271" y="17936"/>
                  </a:cubicBezTo>
                  <a:cubicBezTo>
                    <a:pt x="27629" y="19136"/>
                    <a:pt x="25986" y="20487"/>
                    <a:pt x="24492" y="21913"/>
                  </a:cubicBezTo>
                  <a:cubicBezTo>
                    <a:pt x="22028" y="19962"/>
                    <a:pt x="19564" y="18461"/>
                    <a:pt x="17398" y="17636"/>
                  </a:cubicBezTo>
                  <a:cubicBezTo>
                    <a:pt x="15233" y="19812"/>
                    <a:pt x="13217" y="22138"/>
                    <a:pt x="11425" y="24615"/>
                  </a:cubicBezTo>
                  <a:cubicBezTo>
                    <a:pt x="12619" y="26716"/>
                    <a:pt x="14486" y="28893"/>
                    <a:pt x="16801" y="30994"/>
                  </a:cubicBezTo>
                  <a:cubicBezTo>
                    <a:pt x="15681" y="32720"/>
                    <a:pt x="14635" y="34521"/>
                    <a:pt x="13665" y="36472"/>
                  </a:cubicBezTo>
                  <a:cubicBezTo>
                    <a:pt x="10752" y="35422"/>
                    <a:pt x="7915" y="34896"/>
                    <a:pt x="5525" y="34821"/>
                  </a:cubicBezTo>
                  <a:cubicBezTo>
                    <a:pt x="4256" y="37598"/>
                    <a:pt x="3210" y="40450"/>
                    <a:pt x="2314" y="43452"/>
                  </a:cubicBezTo>
                  <a:cubicBezTo>
                    <a:pt x="4181" y="44953"/>
                    <a:pt x="6645" y="46454"/>
                    <a:pt x="9558" y="47579"/>
                  </a:cubicBezTo>
                  <a:cubicBezTo>
                    <a:pt x="9334" y="48555"/>
                    <a:pt x="9110" y="49606"/>
                    <a:pt x="8886" y="50656"/>
                  </a:cubicBezTo>
                  <a:cubicBezTo>
                    <a:pt x="8736" y="51707"/>
                    <a:pt x="8587" y="52757"/>
                    <a:pt x="8438" y="53808"/>
                  </a:cubicBezTo>
                  <a:cubicBezTo>
                    <a:pt x="5376" y="53808"/>
                    <a:pt x="2464" y="54333"/>
                    <a:pt x="224" y="55084"/>
                  </a:cubicBezTo>
                  <a:cubicBezTo>
                    <a:pt x="0" y="58161"/>
                    <a:pt x="0" y="61238"/>
                    <a:pt x="149" y="64315"/>
                  </a:cubicBezTo>
                  <a:cubicBezTo>
                    <a:pt x="2464" y="65065"/>
                    <a:pt x="5301" y="65590"/>
                    <a:pt x="8363" y="65666"/>
                  </a:cubicBezTo>
                  <a:cubicBezTo>
                    <a:pt x="8587" y="67767"/>
                    <a:pt x="8960" y="69868"/>
                    <a:pt x="9408" y="71894"/>
                  </a:cubicBezTo>
                  <a:cubicBezTo>
                    <a:pt x="6496" y="73020"/>
                    <a:pt x="4032" y="74446"/>
                    <a:pt x="2165" y="75872"/>
                  </a:cubicBezTo>
                  <a:cubicBezTo>
                    <a:pt x="2986" y="78874"/>
                    <a:pt x="4032" y="81801"/>
                    <a:pt x="5227" y="84577"/>
                  </a:cubicBezTo>
                  <a:cubicBezTo>
                    <a:pt x="7616" y="84577"/>
                    <a:pt x="10454" y="84052"/>
                    <a:pt x="13441" y="83076"/>
                  </a:cubicBezTo>
                  <a:cubicBezTo>
                    <a:pt x="14337" y="84953"/>
                    <a:pt x="15382" y="86754"/>
                    <a:pt x="16502" y="88555"/>
                  </a:cubicBezTo>
                  <a:cubicBezTo>
                    <a:pt x="14187" y="90581"/>
                    <a:pt x="12321" y="92757"/>
                    <a:pt x="11051" y="94784"/>
                  </a:cubicBezTo>
                  <a:cubicBezTo>
                    <a:pt x="12843" y="97335"/>
                    <a:pt x="14785" y="99737"/>
                    <a:pt x="16950" y="101913"/>
                  </a:cubicBezTo>
                  <a:cubicBezTo>
                    <a:pt x="19191" y="101088"/>
                    <a:pt x="21655" y="99587"/>
                    <a:pt x="24044" y="97636"/>
                  </a:cubicBezTo>
                  <a:cubicBezTo>
                    <a:pt x="25612" y="99136"/>
                    <a:pt x="27181" y="100487"/>
                    <a:pt x="28898" y="101763"/>
                  </a:cubicBezTo>
                  <a:cubicBezTo>
                    <a:pt x="27330" y="104465"/>
                    <a:pt x="26359" y="107166"/>
                    <a:pt x="25836" y="109568"/>
                  </a:cubicBezTo>
                  <a:cubicBezTo>
                    <a:pt x="28375" y="111294"/>
                    <a:pt x="30989" y="112870"/>
                    <a:pt x="33752" y="114221"/>
                  </a:cubicBezTo>
                  <a:cubicBezTo>
                    <a:pt x="35619" y="112645"/>
                    <a:pt x="37485" y="110393"/>
                    <a:pt x="39054" y="107767"/>
                  </a:cubicBezTo>
                  <a:cubicBezTo>
                    <a:pt x="40995" y="108592"/>
                    <a:pt x="42937" y="109343"/>
                    <a:pt x="44953" y="109943"/>
                  </a:cubicBezTo>
                  <a:cubicBezTo>
                    <a:pt x="44505" y="113020"/>
                    <a:pt x="44430" y="115872"/>
                    <a:pt x="44803" y="118273"/>
                  </a:cubicBezTo>
                  <a:cubicBezTo>
                    <a:pt x="46297" y="118649"/>
                    <a:pt x="47790" y="119024"/>
                    <a:pt x="49284" y="119249"/>
                  </a:cubicBezTo>
                  <a:cubicBezTo>
                    <a:pt x="50777" y="119549"/>
                    <a:pt x="52345" y="119774"/>
                    <a:pt x="53839" y="119924"/>
                  </a:cubicBezTo>
                  <a:cubicBezTo>
                    <a:pt x="54959" y="117823"/>
                    <a:pt x="56004" y="115121"/>
                    <a:pt x="56602" y="112045"/>
                  </a:cubicBezTo>
                  <a:cubicBezTo>
                    <a:pt x="58693" y="112195"/>
                    <a:pt x="60784" y="112195"/>
                    <a:pt x="62874" y="112120"/>
                  </a:cubicBezTo>
                  <a:cubicBezTo>
                    <a:pt x="63472" y="115121"/>
                    <a:pt x="64443" y="117898"/>
                    <a:pt x="65563" y="120000"/>
                  </a:cubicBezTo>
                  <a:cubicBezTo>
                    <a:pt x="68624" y="119699"/>
                    <a:pt x="71611" y="119174"/>
                    <a:pt x="74598" y="118424"/>
                  </a:cubicBezTo>
                  <a:cubicBezTo>
                    <a:pt x="74971" y="116097"/>
                    <a:pt x="74971" y="113170"/>
                    <a:pt x="74523" y="110093"/>
                  </a:cubicBezTo>
                  <a:cubicBezTo>
                    <a:pt x="76540" y="109493"/>
                    <a:pt x="78481" y="108818"/>
                    <a:pt x="80423" y="107992"/>
                  </a:cubicBezTo>
                  <a:cubicBezTo>
                    <a:pt x="81991" y="110619"/>
                    <a:pt x="83858" y="112870"/>
                    <a:pt x="85650" y="114446"/>
                  </a:cubicBezTo>
                  <a:cubicBezTo>
                    <a:pt x="88413" y="113170"/>
                    <a:pt x="91101" y="111594"/>
                    <a:pt x="93565" y="109868"/>
                  </a:cubicBezTo>
                  <a:cubicBezTo>
                    <a:pt x="93192" y="107542"/>
                    <a:pt x="92146" y="104840"/>
                    <a:pt x="90653" y="102063"/>
                  </a:cubicBezTo>
                  <a:cubicBezTo>
                    <a:pt x="92370" y="100863"/>
                    <a:pt x="94013" y="99512"/>
                    <a:pt x="95507" y="98011"/>
                  </a:cubicBezTo>
                  <a:cubicBezTo>
                    <a:pt x="97896" y="100037"/>
                    <a:pt x="100435" y="101463"/>
                    <a:pt x="102601" y="102363"/>
                  </a:cubicBezTo>
                  <a:cubicBezTo>
                    <a:pt x="104766" y="100187"/>
                    <a:pt x="106782" y="97861"/>
                    <a:pt x="108574" y="95309"/>
                  </a:cubicBezTo>
                  <a:cubicBezTo>
                    <a:pt x="107380" y="93283"/>
                    <a:pt x="105513" y="91031"/>
                    <a:pt x="103198" y="89005"/>
                  </a:cubicBezTo>
                  <a:cubicBezTo>
                    <a:pt x="104318" y="87279"/>
                    <a:pt x="105364" y="85403"/>
                    <a:pt x="106334" y="83527"/>
                  </a:cubicBezTo>
                  <a:cubicBezTo>
                    <a:pt x="109247" y="84577"/>
                    <a:pt x="112084" y="85103"/>
                    <a:pt x="114474" y="85178"/>
                  </a:cubicBezTo>
                  <a:cubicBezTo>
                    <a:pt x="115743" y="82401"/>
                    <a:pt x="116789" y="79474"/>
                    <a:pt x="117685" y="76472"/>
                  </a:cubicBezTo>
                  <a:cubicBezTo>
                    <a:pt x="115818" y="74971"/>
                    <a:pt x="113279" y="73545"/>
                    <a:pt x="110441" y="72420"/>
                  </a:cubicBezTo>
                  <a:close/>
                  <a:moveTo>
                    <a:pt x="52271" y="102814"/>
                  </a:moveTo>
                  <a:cubicBezTo>
                    <a:pt x="28674" y="98536"/>
                    <a:pt x="13067" y="75872"/>
                    <a:pt x="17324" y="52232"/>
                  </a:cubicBezTo>
                  <a:cubicBezTo>
                    <a:pt x="21655" y="28517"/>
                    <a:pt x="44206" y="12833"/>
                    <a:pt x="67728" y="17110"/>
                  </a:cubicBezTo>
                  <a:cubicBezTo>
                    <a:pt x="91325" y="21463"/>
                    <a:pt x="106932" y="44127"/>
                    <a:pt x="102601" y="67767"/>
                  </a:cubicBezTo>
                  <a:cubicBezTo>
                    <a:pt x="98344" y="91407"/>
                    <a:pt x="75793" y="107166"/>
                    <a:pt x="52271" y="102814"/>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656" name="Shape 656"/>
            <p:cNvSpPr/>
            <p:nvPr/>
          </p:nvSpPr>
          <p:spPr>
            <a:xfrm>
              <a:off x="2580114" y="1301416"/>
              <a:ext cx="547800" cy="5478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grpSp>
      <p:sp>
        <p:nvSpPr>
          <p:cNvPr id="657" name="Shape 657"/>
          <p:cNvSpPr/>
          <p:nvPr/>
        </p:nvSpPr>
        <p:spPr>
          <a:xfrm rot="10098710">
            <a:off x="6215964" y="3155804"/>
            <a:ext cx="962559" cy="804553"/>
          </a:xfrm>
          <a:custGeom>
            <a:pathLst>
              <a:path extrusionOk="0" h="120000" w="120000">
                <a:moveTo>
                  <a:pt x="84694" y="991"/>
                </a:moveTo>
                <a:lnTo>
                  <a:pt x="84694" y="991"/>
                </a:lnTo>
                <a:lnTo>
                  <a:pt x="82586" y="775"/>
                </a:lnTo>
                <a:lnTo>
                  <a:pt x="80574" y="560"/>
                </a:lnTo>
                <a:lnTo>
                  <a:pt x="76550" y="301"/>
                </a:lnTo>
                <a:lnTo>
                  <a:pt x="72766" y="86"/>
                </a:lnTo>
                <a:lnTo>
                  <a:pt x="69221" y="0"/>
                </a:lnTo>
                <a:lnTo>
                  <a:pt x="65772" y="86"/>
                </a:lnTo>
                <a:lnTo>
                  <a:pt x="62610" y="172"/>
                </a:lnTo>
                <a:lnTo>
                  <a:pt x="59736" y="344"/>
                </a:lnTo>
                <a:lnTo>
                  <a:pt x="57053" y="560"/>
                </a:lnTo>
                <a:lnTo>
                  <a:pt x="54610" y="775"/>
                </a:lnTo>
                <a:lnTo>
                  <a:pt x="52550" y="1034"/>
                </a:lnTo>
                <a:lnTo>
                  <a:pt x="50730" y="1293"/>
                </a:lnTo>
                <a:lnTo>
                  <a:pt x="49197" y="1551"/>
                </a:lnTo>
                <a:lnTo>
                  <a:pt x="47089" y="1939"/>
                </a:lnTo>
                <a:lnTo>
                  <a:pt x="46419" y="2112"/>
                </a:lnTo>
                <a:lnTo>
                  <a:pt x="46419" y="2112"/>
                </a:lnTo>
                <a:lnTo>
                  <a:pt x="48095" y="2025"/>
                </a:lnTo>
                <a:lnTo>
                  <a:pt x="50059" y="2025"/>
                </a:lnTo>
                <a:lnTo>
                  <a:pt x="52550" y="2112"/>
                </a:lnTo>
                <a:lnTo>
                  <a:pt x="55329" y="2241"/>
                </a:lnTo>
                <a:lnTo>
                  <a:pt x="56814" y="2370"/>
                </a:lnTo>
                <a:lnTo>
                  <a:pt x="58347" y="2543"/>
                </a:lnTo>
                <a:lnTo>
                  <a:pt x="59832" y="2715"/>
                </a:lnTo>
                <a:lnTo>
                  <a:pt x="61317" y="2931"/>
                </a:lnTo>
                <a:lnTo>
                  <a:pt x="62802" y="3275"/>
                </a:lnTo>
                <a:lnTo>
                  <a:pt x="64239" y="3577"/>
                </a:lnTo>
                <a:lnTo>
                  <a:pt x="64239" y="3577"/>
                </a:lnTo>
                <a:lnTo>
                  <a:pt x="66107" y="4181"/>
                </a:lnTo>
                <a:lnTo>
                  <a:pt x="67832" y="4827"/>
                </a:lnTo>
                <a:lnTo>
                  <a:pt x="69269" y="5387"/>
                </a:lnTo>
                <a:lnTo>
                  <a:pt x="70514" y="6034"/>
                </a:lnTo>
                <a:lnTo>
                  <a:pt x="71568" y="6637"/>
                </a:lnTo>
                <a:lnTo>
                  <a:pt x="72383" y="7198"/>
                </a:lnTo>
                <a:lnTo>
                  <a:pt x="73101" y="7801"/>
                </a:lnTo>
                <a:lnTo>
                  <a:pt x="73628" y="8318"/>
                </a:lnTo>
                <a:lnTo>
                  <a:pt x="74059" y="8879"/>
                </a:lnTo>
                <a:lnTo>
                  <a:pt x="74347" y="9353"/>
                </a:lnTo>
                <a:lnTo>
                  <a:pt x="74586" y="9784"/>
                </a:lnTo>
                <a:lnTo>
                  <a:pt x="74730" y="10129"/>
                </a:lnTo>
                <a:lnTo>
                  <a:pt x="74778" y="10387"/>
                </a:lnTo>
                <a:lnTo>
                  <a:pt x="74826" y="10689"/>
                </a:lnTo>
                <a:lnTo>
                  <a:pt x="74778" y="10818"/>
                </a:lnTo>
                <a:lnTo>
                  <a:pt x="74778" y="10905"/>
                </a:lnTo>
                <a:lnTo>
                  <a:pt x="74778" y="10905"/>
                </a:lnTo>
                <a:lnTo>
                  <a:pt x="71281" y="12586"/>
                </a:lnTo>
                <a:lnTo>
                  <a:pt x="67832" y="14353"/>
                </a:lnTo>
                <a:lnTo>
                  <a:pt x="64526" y="16206"/>
                </a:lnTo>
                <a:lnTo>
                  <a:pt x="61221" y="18189"/>
                </a:lnTo>
                <a:lnTo>
                  <a:pt x="57964" y="20172"/>
                </a:lnTo>
                <a:lnTo>
                  <a:pt x="54802" y="22284"/>
                </a:lnTo>
                <a:lnTo>
                  <a:pt x="51688" y="24396"/>
                </a:lnTo>
                <a:lnTo>
                  <a:pt x="48670" y="26681"/>
                </a:lnTo>
                <a:lnTo>
                  <a:pt x="45700" y="29008"/>
                </a:lnTo>
                <a:lnTo>
                  <a:pt x="42778" y="31379"/>
                </a:lnTo>
                <a:lnTo>
                  <a:pt x="39952" y="33836"/>
                </a:lnTo>
                <a:lnTo>
                  <a:pt x="37173" y="36336"/>
                </a:lnTo>
                <a:lnTo>
                  <a:pt x="34491" y="38879"/>
                </a:lnTo>
                <a:lnTo>
                  <a:pt x="31904" y="41551"/>
                </a:lnTo>
                <a:lnTo>
                  <a:pt x="29413" y="44267"/>
                </a:lnTo>
                <a:lnTo>
                  <a:pt x="26922" y="47025"/>
                </a:lnTo>
                <a:lnTo>
                  <a:pt x="24526" y="49870"/>
                </a:lnTo>
                <a:lnTo>
                  <a:pt x="22275" y="52758"/>
                </a:lnTo>
                <a:lnTo>
                  <a:pt x="20119" y="55732"/>
                </a:lnTo>
                <a:lnTo>
                  <a:pt x="17964" y="58706"/>
                </a:lnTo>
                <a:lnTo>
                  <a:pt x="15952" y="61724"/>
                </a:lnTo>
                <a:lnTo>
                  <a:pt x="14035" y="64870"/>
                </a:lnTo>
                <a:lnTo>
                  <a:pt x="12215" y="68017"/>
                </a:lnTo>
                <a:lnTo>
                  <a:pt x="10443" y="71206"/>
                </a:lnTo>
                <a:lnTo>
                  <a:pt x="8766" y="74482"/>
                </a:lnTo>
                <a:lnTo>
                  <a:pt x="7233" y="77758"/>
                </a:lnTo>
                <a:lnTo>
                  <a:pt x="5844" y="81120"/>
                </a:lnTo>
                <a:lnTo>
                  <a:pt x="4455" y="84525"/>
                </a:lnTo>
                <a:lnTo>
                  <a:pt x="3209" y="87931"/>
                </a:lnTo>
                <a:lnTo>
                  <a:pt x="2059" y="91465"/>
                </a:lnTo>
                <a:lnTo>
                  <a:pt x="958" y="94956"/>
                </a:lnTo>
                <a:lnTo>
                  <a:pt x="0" y="98491"/>
                </a:lnTo>
                <a:lnTo>
                  <a:pt x="10730" y="120000"/>
                </a:lnTo>
                <a:lnTo>
                  <a:pt x="10730" y="120000"/>
                </a:lnTo>
                <a:lnTo>
                  <a:pt x="10970" y="117413"/>
                </a:lnTo>
                <a:lnTo>
                  <a:pt x="11209" y="114827"/>
                </a:lnTo>
                <a:lnTo>
                  <a:pt x="11592" y="112284"/>
                </a:lnTo>
                <a:lnTo>
                  <a:pt x="11976" y="109741"/>
                </a:lnTo>
                <a:lnTo>
                  <a:pt x="12407" y="107241"/>
                </a:lnTo>
                <a:lnTo>
                  <a:pt x="12934" y="104741"/>
                </a:lnTo>
                <a:lnTo>
                  <a:pt x="13461" y="102198"/>
                </a:lnTo>
                <a:lnTo>
                  <a:pt x="14131" y="99784"/>
                </a:lnTo>
                <a:lnTo>
                  <a:pt x="14754" y="97327"/>
                </a:lnTo>
                <a:lnTo>
                  <a:pt x="15473" y="94870"/>
                </a:lnTo>
                <a:lnTo>
                  <a:pt x="16287" y="92456"/>
                </a:lnTo>
                <a:lnTo>
                  <a:pt x="17149" y="90086"/>
                </a:lnTo>
                <a:lnTo>
                  <a:pt x="18011" y="87715"/>
                </a:lnTo>
                <a:lnTo>
                  <a:pt x="18970" y="85387"/>
                </a:lnTo>
                <a:lnTo>
                  <a:pt x="19976" y="83060"/>
                </a:lnTo>
                <a:lnTo>
                  <a:pt x="21029" y="80775"/>
                </a:lnTo>
                <a:lnTo>
                  <a:pt x="22179" y="78448"/>
                </a:lnTo>
                <a:lnTo>
                  <a:pt x="23281" y="76250"/>
                </a:lnTo>
                <a:lnTo>
                  <a:pt x="24526" y="74051"/>
                </a:lnTo>
                <a:lnTo>
                  <a:pt x="25772" y="71810"/>
                </a:lnTo>
                <a:lnTo>
                  <a:pt x="27065" y="69698"/>
                </a:lnTo>
                <a:lnTo>
                  <a:pt x="28455" y="67543"/>
                </a:lnTo>
                <a:lnTo>
                  <a:pt x="29796" y="65431"/>
                </a:lnTo>
                <a:lnTo>
                  <a:pt x="31281" y="63362"/>
                </a:lnTo>
                <a:lnTo>
                  <a:pt x="32766" y="61250"/>
                </a:lnTo>
                <a:lnTo>
                  <a:pt x="34299" y="59224"/>
                </a:lnTo>
                <a:lnTo>
                  <a:pt x="35928" y="57284"/>
                </a:lnTo>
                <a:lnTo>
                  <a:pt x="37508" y="55301"/>
                </a:lnTo>
                <a:lnTo>
                  <a:pt x="39185" y="53362"/>
                </a:lnTo>
                <a:lnTo>
                  <a:pt x="40910" y="51465"/>
                </a:lnTo>
                <a:lnTo>
                  <a:pt x="42682" y="49612"/>
                </a:lnTo>
                <a:lnTo>
                  <a:pt x="44455" y="47801"/>
                </a:lnTo>
                <a:lnTo>
                  <a:pt x="46275" y="45991"/>
                </a:lnTo>
                <a:lnTo>
                  <a:pt x="48191" y="44224"/>
                </a:lnTo>
                <a:lnTo>
                  <a:pt x="50107" y="42456"/>
                </a:lnTo>
                <a:lnTo>
                  <a:pt x="52071" y="40775"/>
                </a:lnTo>
                <a:lnTo>
                  <a:pt x="54035" y="39094"/>
                </a:lnTo>
                <a:lnTo>
                  <a:pt x="56095" y="37500"/>
                </a:lnTo>
                <a:lnTo>
                  <a:pt x="58203" y="35905"/>
                </a:lnTo>
                <a:lnTo>
                  <a:pt x="60263" y="34353"/>
                </a:lnTo>
                <a:lnTo>
                  <a:pt x="62371" y="32887"/>
                </a:lnTo>
                <a:lnTo>
                  <a:pt x="64574" y="31379"/>
                </a:lnTo>
                <a:lnTo>
                  <a:pt x="66826" y="29956"/>
                </a:lnTo>
                <a:lnTo>
                  <a:pt x="69029" y="28577"/>
                </a:lnTo>
                <a:lnTo>
                  <a:pt x="71329" y="27241"/>
                </a:lnTo>
                <a:lnTo>
                  <a:pt x="73628" y="25905"/>
                </a:lnTo>
                <a:lnTo>
                  <a:pt x="76023" y="24612"/>
                </a:lnTo>
                <a:lnTo>
                  <a:pt x="78371" y="23448"/>
                </a:lnTo>
                <a:lnTo>
                  <a:pt x="80766" y="22241"/>
                </a:lnTo>
                <a:lnTo>
                  <a:pt x="83161" y="21120"/>
                </a:lnTo>
                <a:lnTo>
                  <a:pt x="85652" y="20043"/>
                </a:lnTo>
                <a:lnTo>
                  <a:pt x="88143" y="18965"/>
                </a:lnTo>
                <a:lnTo>
                  <a:pt x="90682" y="17974"/>
                </a:lnTo>
                <a:lnTo>
                  <a:pt x="93269" y="17025"/>
                </a:lnTo>
                <a:lnTo>
                  <a:pt x="95808" y="16120"/>
                </a:lnTo>
                <a:lnTo>
                  <a:pt x="98395" y="15258"/>
                </a:lnTo>
                <a:lnTo>
                  <a:pt x="100982" y="14439"/>
                </a:lnTo>
                <a:lnTo>
                  <a:pt x="103664" y="13663"/>
                </a:lnTo>
                <a:lnTo>
                  <a:pt x="106347" y="12974"/>
                </a:lnTo>
                <a:lnTo>
                  <a:pt x="109077" y="12284"/>
                </a:lnTo>
                <a:lnTo>
                  <a:pt x="111760" y="11681"/>
                </a:lnTo>
                <a:lnTo>
                  <a:pt x="114491" y="11077"/>
                </a:lnTo>
                <a:lnTo>
                  <a:pt x="117221" y="10560"/>
                </a:lnTo>
                <a:lnTo>
                  <a:pt x="120000" y="10129"/>
                </a:lnTo>
                <a:lnTo>
                  <a:pt x="120000" y="10129"/>
                </a:lnTo>
                <a:lnTo>
                  <a:pt x="119377" y="9827"/>
                </a:lnTo>
                <a:lnTo>
                  <a:pt x="117365" y="9008"/>
                </a:lnTo>
                <a:lnTo>
                  <a:pt x="114155" y="7844"/>
                </a:lnTo>
                <a:lnTo>
                  <a:pt x="112143" y="7155"/>
                </a:lnTo>
                <a:lnTo>
                  <a:pt x="109892" y="6422"/>
                </a:lnTo>
                <a:lnTo>
                  <a:pt x="107401" y="5646"/>
                </a:lnTo>
                <a:lnTo>
                  <a:pt x="104670" y="4913"/>
                </a:lnTo>
                <a:lnTo>
                  <a:pt x="101796" y="4137"/>
                </a:lnTo>
                <a:lnTo>
                  <a:pt x="98634" y="3362"/>
                </a:lnTo>
                <a:lnTo>
                  <a:pt x="95377" y="2672"/>
                </a:lnTo>
                <a:lnTo>
                  <a:pt x="91928" y="2025"/>
                </a:lnTo>
                <a:lnTo>
                  <a:pt x="88383" y="1465"/>
                </a:lnTo>
                <a:lnTo>
                  <a:pt x="84694" y="991"/>
                </a:lnTo>
                <a:lnTo>
                  <a:pt x="84694" y="991"/>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pic>
        <p:nvPicPr>
          <p:cNvPr id="658" name="Shape 658"/>
          <p:cNvPicPr preferRelativeResize="0"/>
          <p:nvPr/>
        </p:nvPicPr>
        <p:blipFill>
          <a:blip r:embed="rId6">
            <a:alphaModFix/>
          </a:blip>
          <a:stretch>
            <a:fillRect/>
          </a:stretch>
        </p:blipFill>
        <p:spPr>
          <a:xfrm>
            <a:off x="3859301" y="2192326"/>
            <a:ext cx="556477" cy="550382"/>
          </a:xfrm>
          <a:prstGeom prst="rect">
            <a:avLst/>
          </a:prstGeom>
          <a:noFill/>
          <a:ln>
            <a:noFill/>
          </a:ln>
        </p:spPr>
      </p:pic>
      <p:pic>
        <p:nvPicPr>
          <p:cNvPr id="659" name="Shape 659"/>
          <p:cNvPicPr preferRelativeResize="0"/>
          <p:nvPr/>
        </p:nvPicPr>
        <p:blipFill>
          <a:blip r:embed="rId7">
            <a:alphaModFix/>
          </a:blip>
          <a:stretch>
            <a:fillRect/>
          </a:stretch>
        </p:blipFill>
        <p:spPr>
          <a:xfrm>
            <a:off x="5416897" y="2515352"/>
            <a:ext cx="896099" cy="886284"/>
          </a:xfrm>
          <a:prstGeom prst="rect">
            <a:avLst/>
          </a:prstGeom>
          <a:noFill/>
          <a:ln>
            <a:noFill/>
          </a:ln>
        </p:spPr>
      </p:pic>
      <p:sp>
        <p:nvSpPr>
          <p:cNvPr id="660" name="Shape 660"/>
          <p:cNvSpPr txBox="1"/>
          <p:nvPr/>
        </p:nvSpPr>
        <p:spPr>
          <a:xfrm>
            <a:off x="1229925" y="474075"/>
            <a:ext cx="3407400" cy="84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CDA007"/>
                </a:solidFill>
              </a:rPr>
              <a:t>TRACKING</a:t>
            </a:r>
            <a:endParaRPr b="1" sz="1800">
              <a:solidFill>
                <a:srgbClr val="CDA007"/>
              </a:solidFill>
            </a:endParaRPr>
          </a:p>
          <a:p>
            <a:pPr indent="0" lvl="0" marL="0" rtl="0" algn="ctr">
              <a:spcBef>
                <a:spcPts val="0"/>
              </a:spcBef>
              <a:spcAft>
                <a:spcPts val="0"/>
              </a:spcAft>
              <a:buNone/>
            </a:pPr>
            <a:r>
              <a:rPr b="1" lang="en-US" sz="1800">
                <a:solidFill>
                  <a:srgbClr val="CDA007"/>
                </a:solidFill>
              </a:rPr>
              <a:t>PATTERN IDENTIFICATION</a:t>
            </a:r>
            <a:endParaRPr b="1" sz="1800">
              <a:solidFill>
                <a:srgbClr val="CDA007"/>
              </a:solidFill>
            </a:endParaRPr>
          </a:p>
        </p:txBody>
      </p:sp>
      <p:sp>
        <p:nvSpPr>
          <p:cNvPr id="661" name="Shape 661"/>
          <p:cNvSpPr txBox="1"/>
          <p:nvPr/>
        </p:nvSpPr>
        <p:spPr>
          <a:xfrm>
            <a:off x="5812300" y="285500"/>
            <a:ext cx="2248500" cy="71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455494"/>
                </a:solidFill>
              </a:rPr>
              <a:t>AV </a:t>
            </a:r>
            <a:endParaRPr b="1" sz="1800">
              <a:solidFill>
                <a:srgbClr val="455494"/>
              </a:solidFill>
            </a:endParaRPr>
          </a:p>
          <a:p>
            <a:pPr indent="0" lvl="0" marL="0" rtl="0" algn="ctr">
              <a:spcBef>
                <a:spcPts val="0"/>
              </a:spcBef>
              <a:spcAft>
                <a:spcPts val="0"/>
              </a:spcAft>
              <a:buNone/>
            </a:pPr>
            <a:r>
              <a:rPr b="1" lang="en-US" sz="1800">
                <a:solidFill>
                  <a:srgbClr val="455494"/>
                </a:solidFill>
              </a:rPr>
              <a:t>IMPLEMENTATION</a:t>
            </a:r>
            <a:endParaRPr b="1" sz="1800">
              <a:solidFill>
                <a:srgbClr val="455494"/>
              </a:solidFill>
            </a:endParaRPr>
          </a:p>
        </p:txBody>
      </p:sp>
      <p:sp>
        <p:nvSpPr>
          <p:cNvPr id="662" name="Shape 662"/>
          <p:cNvSpPr/>
          <p:nvPr/>
        </p:nvSpPr>
        <p:spPr>
          <a:xfrm rot="10075611">
            <a:off x="7346174" y="1893589"/>
            <a:ext cx="666952" cy="470858"/>
          </a:xfrm>
          <a:custGeom>
            <a:pathLst>
              <a:path extrusionOk="0" h="120000" w="120000">
                <a:moveTo>
                  <a:pt x="84694" y="991"/>
                </a:moveTo>
                <a:lnTo>
                  <a:pt x="84694" y="991"/>
                </a:lnTo>
                <a:lnTo>
                  <a:pt x="82586" y="775"/>
                </a:lnTo>
                <a:lnTo>
                  <a:pt x="80574" y="560"/>
                </a:lnTo>
                <a:lnTo>
                  <a:pt x="76550" y="301"/>
                </a:lnTo>
                <a:lnTo>
                  <a:pt x="72766" y="86"/>
                </a:lnTo>
                <a:lnTo>
                  <a:pt x="69221" y="0"/>
                </a:lnTo>
                <a:lnTo>
                  <a:pt x="65772" y="86"/>
                </a:lnTo>
                <a:lnTo>
                  <a:pt x="62610" y="172"/>
                </a:lnTo>
                <a:lnTo>
                  <a:pt x="59736" y="344"/>
                </a:lnTo>
                <a:lnTo>
                  <a:pt x="57053" y="560"/>
                </a:lnTo>
                <a:lnTo>
                  <a:pt x="54610" y="775"/>
                </a:lnTo>
                <a:lnTo>
                  <a:pt x="52550" y="1034"/>
                </a:lnTo>
                <a:lnTo>
                  <a:pt x="50730" y="1293"/>
                </a:lnTo>
                <a:lnTo>
                  <a:pt x="49197" y="1551"/>
                </a:lnTo>
                <a:lnTo>
                  <a:pt x="47089" y="1939"/>
                </a:lnTo>
                <a:lnTo>
                  <a:pt x="46419" y="2112"/>
                </a:lnTo>
                <a:lnTo>
                  <a:pt x="46419" y="2112"/>
                </a:lnTo>
                <a:lnTo>
                  <a:pt x="48095" y="2025"/>
                </a:lnTo>
                <a:lnTo>
                  <a:pt x="50059" y="2025"/>
                </a:lnTo>
                <a:lnTo>
                  <a:pt x="52550" y="2112"/>
                </a:lnTo>
                <a:lnTo>
                  <a:pt x="55329" y="2241"/>
                </a:lnTo>
                <a:lnTo>
                  <a:pt x="56814" y="2370"/>
                </a:lnTo>
                <a:lnTo>
                  <a:pt x="58347" y="2543"/>
                </a:lnTo>
                <a:lnTo>
                  <a:pt x="59832" y="2715"/>
                </a:lnTo>
                <a:lnTo>
                  <a:pt x="61317" y="2931"/>
                </a:lnTo>
                <a:lnTo>
                  <a:pt x="62802" y="3275"/>
                </a:lnTo>
                <a:lnTo>
                  <a:pt x="64239" y="3577"/>
                </a:lnTo>
                <a:lnTo>
                  <a:pt x="64239" y="3577"/>
                </a:lnTo>
                <a:lnTo>
                  <a:pt x="66107" y="4181"/>
                </a:lnTo>
                <a:lnTo>
                  <a:pt x="67832" y="4827"/>
                </a:lnTo>
                <a:lnTo>
                  <a:pt x="69269" y="5387"/>
                </a:lnTo>
                <a:lnTo>
                  <a:pt x="70514" y="6034"/>
                </a:lnTo>
                <a:lnTo>
                  <a:pt x="71568" y="6637"/>
                </a:lnTo>
                <a:lnTo>
                  <a:pt x="72383" y="7198"/>
                </a:lnTo>
                <a:lnTo>
                  <a:pt x="73101" y="7801"/>
                </a:lnTo>
                <a:lnTo>
                  <a:pt x="73628" y="8318"/>
                </a:lnTo>
                <a:lnTo>
                  <a:pt x="74059" y="8879"/>
                </a:lnTo>
                <a:lnTo>
                  <a:pt x="74347" y="9353"/>
                </a:lnTo>
                <a:lnTo>
                  <a:pt x="74586" y="9784"/>
                </a:lnTo>
                <a:lnTo>
                  <a:pt x="74730" y="10129"/>
                </a:lnTo>
                <a:lnTo>
                  <a:pt x="74778" y="10387"/>
                </a:lnTo>
                <a:lnTo>
                  <a:pt x="74826" y="10689"/>
                </a:lnTo>
                <a:lnTo>
                  <a:pt x="74778" y="10818"/>
                </a:lnTo>
                <a:lnTo>
                  <a:pt x="74778" y="10905"/>
                </a:lnTo>
                <a:lnTo>
                  <a:pt x="74778" y="10905"/>
                </a:lnTo>
                <a:lnTo>
                  <a:pt x="71281" y="12586"/>
                </a:lnTo>
                <a:lnTo>
                  <a:pt x="67832" y="14353"/>
                </a:lnTo>
                <a:lnTo>
                  <a:pt x="64526" y="16206"/>
                </a:lnTo>
                <a:lnTo>
                  <a:pt x="61221" y="18189"/>
                </a:lnTo>
                <a:lnTo>
                  <a:pt x="57964" y="20172"/>
                </a:lnTo>
                <a:lnTo>
                  <a:pt x="54802" y="22284"/>
                </a:lnTo>
                <a:lnTo>
                  <a:pt x="51688" y="24396"/>
                </a:lnTo>
                <a:lnTo>
                  <a:pt x="48670" y="26681"/>
                </a:lnTo>
                <a:lnTo>
                  <a:pt x="45700" y="29008"/>
                </a:lnTo>
                <a:lnTo>
                  <a:pt x="42778" y="31379"/>
                </a:lnTo>
                <a:lnTo>
                  <a:pt x="39952" y="33836"/>
                </a:lnTo>
                <a:lnTo>
                  <a:pt x="37173" y="36336"/>
                </a:lnTo>
                <a:lnTo>
                  <a:pt x="34491" y="38879"/>
                </a:lnTo>
                <a:lnTo>
                  <a:pt x="31904" y="41551"/>
                </a:lnTo>
                <a:lnTo>
                  <a:pt x="29413" y="44267"/>
                </a:lnTo>
                <a:lnTo>
                  <a:pt x="26922" y="47025"/>
                </a:lnTo>
                <a:lnTo>
                  <a:pt x="24526" y="49870"/>
                </a:lnTo>
                <a:lnTo>
                  <a:pt x="22275" y="52758"/>
                </a:lnTo>
                <a:lnTo>
                  <a:pt x="20119" y="55732"/>
                </a:lnTo>
                <a:lnTo>
                  <a:pt x="17964" y="58706"/>
                </a:lnTo>
                <a:lnTo>
                  <a:pt x="15952" y="61724"/>
                </a:lnTo>
                <a:lnTo>
                  <a:pt x="14035" y="64870"/>
                </a:lnTo>
                <a:lnTo>
                  <a:pt x="12215" y="68017"/>
                </a:lnTo>
                <a:lnTo>
                  <a:pt x="10443" y="71206"/>
                </a:lnTo>
                <a:lnTo>
                  <a:pt x="8766" y="74482"/>
                </a:lnTo>
                <a:lnTo>
                  <a:pt x="7233" y="77758"/>
                </a:lnTo>
                <a:lnTo>
                  <a:pt x="5844" y="81120"/>
                </a:lnTo>
                <a:lnTo>
                  <a:pt x="4455" y="84525"/>
                </a:lnTo>
                <a:lnTo>
                  <a:pt x="3209" y="87931"/>
                </a:lnTo>
                <a:lnTo>
                  <a:pt x="2059" y="91465"/>
                </a:lnTo>
                <a:lnTo>
                  <a:pt x="958" y="94956"/>
                </a:lnTo>
                <a:lnTo>
                  <a:pt x="0" y="98491"/>
                </a:lnTo>
                <a:lnTo>
                  <a:pt x="10730" y="120000"/>
                </a:lnTo>
                <a:lnTo>
                  <a:pt x="10730" y="120000"/>
                </a:lnTo>
                <a:lnTo>
                  <a:pt x="10970" y="117413"/>
                </a:lnTo>
                <a:lnTo>
                  <a:pt x="11209" y="114827"/>
                </a:lnTo>
                <a:lnTo>
                  <a:pt x="11592" y="112284"/>
                </a:lnTo>
                <a:lnTo>
                  <a:pt x="11976" y="109741"/>
                </a:lnTo>
                <a:lnTo>
                  <a:pt x="12407" y="107241"/>
                </a:lnTo>
                <a:lnTo>
                  <a:pt x="12934" y="104741"/>
                </a:lnTo>
                <a:lnTo>
                  <a:pt x="13461" y="102198"/>
                </a:lnTo>
                <a:lnTo>
                  <a:pt x="14131" y="99784"/>
                </a:lnTo>
                <a:lnTo>
                  <a:pt x="14754" y="97327"/>
                </a:lnTo>
                <a:lnTo>
                  <a:pt x="15473" y="94870"/>
                </a:lnTo>
                <a:lnTo>
                  <a:pt x="16287" y="92456"/>
                </a:lnTo>
                <a:lnTo>
                  <a:pt x="17149" y="90086"/>
                </a:lnTo>
                <a:lnTo>
                  <a:pt x="18011" y="87715"/>
                </a:lnTo>
                <a:lnTo>
                  <a:pt x="18970" y="85387"/>
                </a:lnTo>
                <a:lnTo>
                  <a:pt x="19976" y="83060"/>
                </a:lnTo>
                <a:lnTo>
                  <a:pt x="21029" y="80775"/>
                </a:lnTo>
                <a:lnTo>
                  <a:pt x="22179" y="78448"/>
                </a:lnTo>
                <a:lnTo>
                  <a:pt x="23281" y="76250"/>
                </a:lnTo>
                <a:lnTo>
                  <a:pt x="24526" y="74051"/>
                </a:lnTo>
                <a:lnTo>
                  <a:pt x="25772" y="71810"/>
                </a:lnTo>
                <a:lnTo>
                  <a:pt x="27065" y="69698"/>
                </a:lnTo>
                <a:lnTo>
                  <a:pt x="28455" y="67543"/>
                </a:lnTo>
                <a:lnTo>
                  <a:pt x="29796" y="65431"/>
                </a:lnTo>
                <a:lnTo>
                  <a:pt x="31281" y="63362"/>
                </a:lnTo>
                <a:lnTo>
                  <a:pt x="32766" y="61250"/>
                </a:lnTo>
                <a:lnTo>
                  <a:pt x="34299" y="59224"/>
                </a:lnTo>
                <a:lnTo>
                  <a:pt x="35928" y="57284"/>
                </a:lnTo>
                <a:lnTo>
                  <a:pt x="37508" y="55301"/>
                </a:lnTo>
                <a:lnTo>
                  <a:pt x="39185" y="53362"/>
                </a:lnTo>
                <a:lnTo>
                  <a:pt x="40910" y="51465"/>
                </a:lnTo>
                <a:lnTo>
                  <a:pt x="42682" y="49612"/>
                </a:lnTo>
                <a:lnTo>
                  <a:pt x="44455" y="47801"/>
                </a:lnTo>
                <a:lnTo>
                  <a:pt x="46275" y="45991"/>
                </a:lnTo>
                <a:lnTo>
                  <a:pt x="48191" y="44224"/>
                </a:lnTo>
                <a:lnTo>
                  <a:pt x="50107" y="42456"/>
                </a:lnTo>
                <a:lnTo>
                  <a:pt x="52071" y="40775"/>
                </a:lnTo>
                <a:lnTo>
                  <a:pt x="54035" y="39094"/>
                </a:lnTo>
                <a:lnTo>
                  <a:pt x="56095" y="37500"/>
                </a:lnTo>
                <a:lnTo>
                  <a:pt x="58203" y="35905"/>
                </a:lnTo>
                <a:lnTo>
                  <a:pt x="60263" y="34353"/>
                </a:lnTo>
                <a:lnTo>
                  <a:pt x="62371" y="32887"/>
                </a:lnTo>
                <a:lnTo>
                  <a:pt x="64574" y="31379"/>
                </a:lnTo>
                <a:lnTo>
                  <a:pt x="66826" y="29956"/>
                </a:lnTo>
                <a:lnTo>
                  <a:pt x="69029" y="28577"/>
                </a:lnTo>
                <a:lnTo>
                  <a:pt x="71329" y="27241"/>
                </a:lnTo>
                <a:lnTo>
                  <a:pt x="73628" y="25905"/>
                </a:lnTo>
                <a:lnTo>
                  <a:pt x="76023" y="24612"/>
                </a:lnTo>
                <a:lnTo>
                  <a:pt x="78371" y="23448"/>
                </a:lnTo>
                <a:lnTo>
                  <a:pt x="80766" y="22241"/>
                </a:lnTo>
                <a:lnTo>
                  <a:pt x="83161" y="21120"/>
                </a:lnTo>
                <a:lnTo>
                  <a:pt x="85652" y="20043"/>
                </a:lnTo>
                <a:lnTo>
                  <a:pt x="88143" y="18965"/>
                </a:lnTo>
                <a:lnTo>
                  <a:pt x="90682" y="17974"/>
                </a:lnTo>
                <a:lnTo>
                  <a:pt x="93269" y="17025"/>
                </a:lnTo>
                <a:lnTo>
                  <a:pt x="95808" y="16120"/>
                </a:lnTo>
                <a:lnTo>
                  <a:pt x="98395" y="15258"/>
                </a:lnTo>
                <a:lnTo>
                  <a:pt x="100982" y="14439"/>
                </a:lnTo>
                <a:lnTo>
                  <a:pt x="103664" y="13663"/>
                </a:lnTo>
                <a:lnTo>
                  <a:pt x="106347" y="12974"/>
                </a:lnTo>
                <a:lnTo>
                  <a:pt x="109077" y="12284"/>
                </a:lnTo>
                <a:lnTo>
                  <a:pt x="111760" y="11681"/>
                </a:lnTo>
                <a:lnTo>
                  <a:pt x="114491" y="11077"/>
                </a:lnTo>
                <a:lnTo>
                  <a:pt x="117221" y="10560"/>
                </a:lnTo>
                <a:lnTo>
                  <a:pt x="120000" y="10129"/>
                </a:lnTo>
                <a:lnTo>
                  <a:pt x="120000" y="10129"/>
                </a:lnTo>
                <a:lnTo>
                  <a:pt x="119377" y="9827"/>
                </a:lnTo>
                <a:lnTo>
                  <a:pt x="117365" y="9008"/>
                </a:lnTo>
                <a:lnTo>
                  <a:pt x="114155" y="7844"/>
                </a:lnTo>
                <a:lnTo>
                  <a:pt x="112143" y="7155"/>
                </a:lnTo>
                <a:lnTo>
                  <a:pt x="109892" y="6422"/>
                </a:lnTo>
                <a:lnTo>
                  <a:pt x="107401" y="5646"/>
                </a:lnTo>
                <a:lnTo>
                  <a:pt x="104670" y="4913"/>
                </a:lnTo>
                <a:lnTo>
                  <a:pt x="101796" y="4137"/>
                </a:lnTo>
                <a:lnTo>
                  <a:pt x="98634" y="3362"/>
                </a:lnTo>
                <a:lnTo>
                  <a:pt x="95377" y="2672"/>
                </a:lnTo>
                <a:lnTo>
                  <a:pt x="91928" y="2025"/>
                </a:lnTo>
                <a:lnTo>
                  <a:pt x="88383" y="1465"/>
                </a:lnTo>
                <a:lnTo>
                  <a:pt x="84694" y="991"/>
                </a:lnTo>
                <a:lnTo>
                  <a:pt x="84694" y="991"/>
                </a:lnTo>
                <a:close/>
              </a:path>
            </a:pathLst>
          </a:custGeom>
          <a:solidFill>
            <a:srgbClr val="B7B7B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sz="135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648"/>
                                        </p:tgtEl>
                                        <p:attrNameLst>
                                          <p:attrName>style.visibility</p:attrName>
                                        </p:attrNameLst>
                                      </p:cBhvr>
                                      <p:to>
                                        <p:strVal val="visible"/>
                                      </p:to>
                                    </p:set>
                                    <p:anim calcmode="lin" valueType="num">
                                      <p:cBhvr additive="base">
                                        <p:cTn dur="1000"/>
                                        <p:tgtEl>
                                          <p:spTgt spid="648"/>
                                        </p:tgtEl>
                                        <p:attrNameLst>
                                          <p:attrName>ppt_w</p:attrName>
                                        </p:attrNameLst>
                                      </p:cBhvr>
                                      <p:tavLst>
                                        <p:tav fmla="" tm="0">
                                          <p:val>
                                            <p:strVal val="0"/>
                                          </p:val>
                                        </p:tav>
                                        <p:tav fmla="" tm="100000">
                                          <p:val>
                                            <p:strVal val="#ppt_w"/>
                                          </p:val>
                                        </p:tav>
                                      </p:tavLst>
                                    </p:anim>
                                    <p:anim calcmode="lin" valueType="num">
                                      <p:cBhvr additive="base">
                                        <p:cTn dur="1000"/>
                                        <p:tgtEl>
                                          <p:spTgt spid="648"/>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647"/>
                                        </p:tgtEl>
                                        <p:attrNameLst>
                                          <p:attrName>style.visibility</p:attrName>
                                        </p:attrNameLst>
                                      </p:cBhvr>
                                      <p:to>
                                        <p:strVal val="visible"/>
                                      </p:to>
                                    </p:set>
                                    <p:anim calcmode="lin" valueType="num">
                                      <p:cBhvr additive="base">
                                        <p:cTn dur="1100"/>
                                        <p:tgtEl>
                                          <p:spTgt spid="64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46"/>
                                        </p:tgtEl>
                                        <p:attrNameLst>
                                          <p:attrName>style.visibility</p:attrName>
                                        </p:attrNameLst>
                                      </p:cBhvr>
                                      <p:to>
                                        <p:strVal val="visible"/>
                                      </p:to>
                                    </p:set>
                                    <p:anim calcmode="lin" valueType="num">
                                      <p:cBhvr additive="base">
                                        <p:cTn dur="1000"/>
                                        <p:tgtEl>
                                          <p:spTgt spid="646"/>
                                        </p:tgtEl>
                                        <p:attrNameLst>
                                          <p:attrName>ppt_x</p:attrName>
                                        </p:attrNameLst>
                                      </p:cBhvr>
                                      <p:tavLst>
                                        <p:tav fmla="" tm="0">
                                          <p:val>
                                            <p:strVal val="#ppt_x+1"/>
                                          </p:val>
                                        </p:tav>
                                        <p:tav fmla="" tm="100000">
                                          <p:val>
                                            <p:strVal val="#ppt_x"/>
                                          </p:val>
                                        </p:tav>
                                      </p:tavLst>
                                    </p:anim>
                                  </p:childTnLst>
                                </p:cTn>
                              </p:par>
                            </p:childTnLst>
                          </p:cTn>
                        </p:par>
                        <p:par>
                          <p:cTn fill="hold">
                            <p:stCondLst>
                              <p:cond delay="2100"/>
                            </p:stCondLst>
                            <p:childTnLst>
                              <p:par>
                                <p:cTn fill="hold" nodeType="after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5"/>
                                        </p:tgtEl>
                                        <p:attrNameLst>
                                          <p:attrName>style.visibility</p:attrName>
                                        </p:attrNameLst>
                                      </p:cBhvr>
                                      <p:to>
                                        <p:strVal val="visible"/>
                                      </p:to>
                                    </p:set>
                                  </p:childTnLst>
                                </p:cTn>
                              </p:par>
                            </p:childTnLst>
                          </p:cTn>
                        </p:par>
                        <p:par>
                          <p:cTn fill="hold">
                            <p:stCondLst>
                              <p:cond delay="3100"/>
                            </p:stCondLst>
                            <p:childTnLst>
                              <p:par>
                                <p:cTn fill="hold" nodeType="after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childTnLst>
                          </p:cTn>
                        </p:par>
                        <p:par>
                          <p:cTn fill="hold">
                            <p:stCondLst>
                              <p:cond delay="3100"/>
                            </p:stCondLst>
                            <p:childTnLst>
                              <p:par>
                                <p:cTn fill="hold" nodeType="after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par>
                          <p:cTn fill="hold">
                            <p:stCondLst>
                              <p:cond delay="4100"/>
                            </p:stCondLst>
                            <p:childTnLst>
                              <p:par>
                                <p:cTn fill="hold" nodeType="afterEffect" presetClass="entr" presetID="2" presetSubtype="8">
                                  <p:stCondLst>
                                    <p:cond delay="0"/>
                                  </p:stCondLst>
                                  <p:childTnLst>
                                    <p:set>
                                      <p:cBhvr>
                                        <p:cTn dur="1" fill="hold">
                                          <p:stCondLst>
                                            <p:cond delay="0"/>
                                          </p:stCondLst>
                                        </p:cTn>
                                        <p:tgtEl>
                                          <p:spTgt spid="658"/>
                                        </p:tgtEl>
                                        <p:attrNameLst>
                                          <p:attrName>style.visibility</p:attrName>
                                        </p:attrNameLst>
                                      </p:cBhvr>
                                      <p:to>
                                        <p:strVal val="visible"/>
                                      </p:to>
                                    </p:set>
                                    <p:anim calcmode="lin" valueType="num">
                                      <p:cBhvr additive="base">
                                        <p:cTn dur="1000"/>
                                        <p:tgtEl>
                                          <p:spTgt spid="658"/>
                                        </p:tgtEl>
                                        <p:attrNameLst>
                                          <p:attrName>ppt_x</p:attrName>
                                        </p:attrNameLst>
                                      </p:cBhvr>
                                      <p:tavLst>
                                        <p:tav fmla="" tm="0">
                                          <p:val>
                                            <p:strVal val="#ppt_x-1"/>
                                          </p:val>
                                        </p:tav>
                                        <p:tav fmla="" tm="100000">
                                          <p:val>
                                            <p:strVal val="#ppt_x"/>
                                          </p:val>
                                        </p:tav>
                                      </p:tavLst>
                                    </p:anim>
                                  </p:childTnLst>
                                </p:cTn>
                              </p:par>
                            </p:childTnLst>
                          </p:cTn>
                        </p:par>
                        <p:par>
                          <p:cTn fill="hold">
                            <p:stCondLst>
                              <p:cond delay="5100"/>
                            </p:stCondLst>
                            <p:childTnLst>
                              <p:par>
                                <p:cTn fill="hold" nodeType="afterEffect" presetClass="entr" presetID="2" presetSubtype="2">
                                  <p:stCondLst>
                                    <p:cond delay="0"/>
                                  </p:stCondLst>
                                  <p:childTnLst>
                                    <p:set>
                                      <p:cBhvr>
                                        <p:cTn dur="1" fill="hold">
                                          <p:stCondLst>
                                            <p:cond delay="0"/>
                                          </p:stCondLst>
                                        </p:cTn>
                                        <p:tgtEl>
                                          <p:spTgt spid="659"/>
                                        </p:tgtEl>
                                        <p:attrNameLst>
                                          <p:attrName>style.visibility</p:attrName>
                                        </p:attrNameLst>
                                      </p:cBhvr>
                                      <p:to>
                                        <p:strVal val="visible"/>
                                      </p:to>
                                    </p:set>
                                    <p:anim calcmode="lin" valueType="num">
                                      <p:cBhvr additive="base">
                                        <p:cTn dur="1000"/>
                                        <p:tgtEl>
                                          <p:spTgt spid="659"/>
                                        </p:tgtEl>
                                        <p:attrNameLst>
                                          <p:attrName>ppt_x</p:attrName>
                                        </p:attrNameLst>
                                      </p:cBhvr>
                                      <p:tavLst>
                                        <p:tav fmla="" tm="0">
                                          <p:val>
                                            <p:strVal val="#ppt_x+1"/>
                                          </p:val>
                                        </p:tav>
                                        <p:tav fmla="" tm="100000">
                                          <p:val>
                                            <p:strVal val="#ppt_x"/>
                                          </p:val>
                                        </p:tav>
                                      </p:tavLst>
                                    </p:anim>
                                  </p:childTnLst>
                                </p:cTn>
                              </p:par>
                            </p:childTnLst>
                          </p:cTn>
                        </p:par>
                        <p:par>
                          <p:cTn fill="hold">
                            <p:stCondLst>
                              <p:cond delay="6100"/>
                            </p:stCondLst>
                            <p:childTnLst>
                              <p:par>
                                <p:cTn fill="hold" nodeType="after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childTnLst>
                          </p:cTn>
                        </p:par>
                        <p:par>
                          <p:cTn fill="hold">
                            <p:stCondLst>
                              <p:cond delay="7500"/>
                            </p:stCondLst>
                            <p:childTnLst>
                              <p:par>
                                <p:cTn fill="hold" nodeType="after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par>
                          <p:cTn fill="hold">
                            <p:stCondLst>
                              <p:cond delay="7500"/>
                            </p:stCondLst>
                            <p:childTnLst>
                              <p:par>
                                <p:cTn fill="hold" nodeType="after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childTnLst>
                          </p:cTn>
                        </p:par>
                        <p:par>
                          <p:cTn fill="hold">
                            <p:stCondLst>
                              <p:cond delay="8500"/>
                            </p:stCondLst>
                            <p:childTnLst>
                              <p:par>
                                <p:cTn fill="hold" nodeType="afterEffect" presetClass="entr" presetID="2" presetSubtype="8">
                                  <p:stCondLst>
                                    <p:cond delay="0"/>
                                  </p:stCondLst>
                                  <p:childTnLst>
                                    <p:set>
                                      <p:cBhvr>
                                        <p:cTn dur="1" fill="hold">
                                          <p:stCondLst>
                                            <p:cond delay="0"/>
                                          </p:stCondLst>
                                        </p:cTn>
                                        <p:tgtEl>
                                          <p:spTgt spid="649"/>
                                        </p:tgtEl>
                                        <p:attrNameLst>
                                          <p:attrName>style.visibility</p:attrName>
                                        </p:attrNameLst>
                                      </p:cBhvr>
                                      <p:to>
                                        <p:strVal val="visible"/>
                                      </p:to>
                                    </p:set>
                                    <p:anim calcmode="lin" valueType="num">
                                      <p:cBhvr additive="base">
                                        <p:cTn dur="1000"/>
                                        <p:tgtEl>
                                          <p:spTgt spid="649"/>
                                        </p:tgtEl>
                                        <p:attrNameLst>
                                          <p:attrName>ppt_x</p:attrName>
                                        </p:attrNameLst>
                                      </p:cBhvr>
                                      <p:tavLst>
                                        <p:tav fmla="" tm="0">
                                          <p:val>
                                            <p:strVal val="#ppt_x-1"/>
                                          </p:val>
                                        </p:tav>
                                        <p:tav fmla="" tm="100000">
                                          <p:val>
                                            <p:strVal val="#ppt_x"/>
                                          </p:val>
                                        </p:tav>
                                      </p:tavLst>
                                    </p:anim>
                                  </p:childTnLst>
                                </p:cTn>
                              </p:par>
                            </p:childTnLst>
                          </p:cTn>
                        </p:par>
                        <p:par>
                          <p:cTn fill="hold">
                            <p:stCondLst>
                              <p:cond delay="9500"/>
                            </p:stCondLst>
                            <p:childTnLst>
                              <p:par>
                                <p:cTn fill="hold" nodeType="after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childTnLst>
                          </p:cTn>
                        </p:par>
                        <p:par>
                          <p:cTn fill="hold">
                            <p:stCondLst>
                              <p:cond delay="10500"/>
                            </p:stCondLst>
                            <p:childTnLst>
                              <p:par>
                                <p:cTn fill="hold" nodeType="after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Shape 667"/>
          <p:cNvSpPr txBox="1"/>
          <p:nvPr/>
        </p:nvSpPr>
        <p:spPr>
          <a:xfrm>
            <a:off x="906300" y="536175"/>
            <a:ext cx="7331400" cy="4189200"/>
          </a:xfrm>
          <a:prstGeom prst="rect">
            <a:avLst/>
          </a:prstGeom>
          <a:noFill/>
          <a:ln>
            <a:noFill/>
          </a:ln>
        </p:spPr>
        <p:txBody>
          <a:bodyPr anchorCtr="0" anchor="t" bIns="91425" lIns="91425" spcFirstLastPara="1" rIns="91425" wrap="square" tIns="91425">
            <a:noAutofit/>
          </a:bodyPr>
          <a:lstStyle/>
          <a:p>
            <a:pPr indent="457200" lvl="0" marL="0" rtl="0" algn="just">
              <a:lnSpc>
                <a:spcPct val="100000"/>
              </a:lnSpc>
              <a:spcBef>
                <a:spcPts val="300"/>
              </a:spcBef>
              <a:spcAft>
                <a:spcPts val="0"/>
              </a:spcAft>
              <a:buNone/>
            </a:pPr>
            <a:r>
              <a:rPr lang="en-US" sz="800">
                <a:solidFill>
                  <a:schemeClr val="dk1"/>
                </a:solidFill>
                <a:highlight>
                  <a:srgbClr val="FFFFFF"/>
                </a:highlight>
                <a:latin typeface="Times New Roman"/>
                <a:ea typeface="Times New Roman"/>
                <a:cs typeface="Times New Roman"/>
                <a:sym typeface="Times New Roman"/>
              </a:rPr>
              <a:t>Daniel J.Fagnanta, Kara Kockelmanb(2015). Preparing a nation for autonomous vehicles: opportunities, barriers and policy recommendations. Transportation Research Part A: Policy and Practice, 167-181</a:t>
            </a:r>
            <a:endParaRPr sz="800">
              <a:solidFill>
                <a:schemeClr val="dk1"/>
              </a:solidFill>
              <a:highlight>
                <a:srgbClr val="FFFFFF"/>
              </a:highlight>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Font typeface="Arial"/>
              <a:buNone/>
            </a:pPr>
            <a:r>
              <a:t/>
            </a:r>
            <a:endParaRPr sz="800">
              <a:solidFill>
                <a:schemeClr val="dk1"/>
              </a:solidFill>
              <a:latin typeface="Times New Roman"/>
              <a:ea typeface="Times New Roman"/>
              <a:cs typeface="Times New Roman"/>
              <a:sym typeface="Times New Roman"/>
            </a:endParaRPr>
          </a:p>
          <a:p>
            <a:pPr indent="457200" lvl="0" marL="0" rtl="0" algn="just">
              <a:lnSpc>
                <a:spcPct val="100000"/>
              </a:lnSpc>
              <a:spcBef>
                <a:spcPts val="0"/>
              </a:spcBef>
              <a:spcAft>
                <a:spcPts val="0"/>
              </a:spcAft>
              <a:buNone/>
            </a:pPr>
            <a:r>
              <a:rPr lang="en-US" sz="800">
                <a:solidFill>
                  <a:schemeClr val="dk1"/>
                </a:solidFill>
                <a:highlight>
                  <a:srgbClr val="FFFFFF"/>
                </a:highlight>
                <a:latin typeface="Times New Roman"/>
                <a:ea typeface="Times New Roman"/>
                <a:cs typeface="Times New Roman"/>
                <a:sym typeface="Times New Roman"/>
              </a:rPr>
              <a:t>Saunier, N., and T. Sayed. A Feature-Based Tracking Algorithm for Vehicles in Intersections. Presented at Third Canadian Conference on Computer and Robot Vision, IEEE, Quebec City, Quebec, Canada, June 2006.</a:t>
            </a:r>
            <a:endParaRPr sz="8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Font typeface="Arial"/>
              <a:buNone/>
            </a:pPr>
            <a:r>
              <a:t/>
            </a:r>
            <a:endParaRPr sz="800">
              <a:solidFill>
                <a:schemeClr val="dk1"/>
              </a:solidFill>
              <a:latin typeface="Times New Roman"/>
              <a:ea typeface="Times New Roman"/>
              <a:cs typeface="Times New Roman"/>
              <a:sym typeface="Times New Roman"/>
            </a:endParaRPr>
          </a:p>
          <a:p>
            <a:pPr indent="457200" lvl="0" marL="0" rtl="0" algn="just">
              <a:lnSpc>
                <a:spcPct val="100000"/>
              </a:lnSpc>
              <a:spcBef>
                <a:spcPts val="0"/>
              </a:spcBef>
              <a:spcAft>
                <a:spcPts val="0"/>
              </a:spcAft>
              <a:buNone/>
            </a:pPr>
            <a:r>
              <a:rPr lang="en-US" sz="800">
                <a:solidFill>
                  <a:schemeClr val="dk1"/>
                </a:solidFill>
                <a:highlight>
                  <a:srgbClr val="FFFFFF"/>
                </a:highlight>
                <a:latin typeface="Times New Roman"/>
                <a:ea typeface="Times New Roman"/>
                <a:cs typeface="Times New Roman"/>
                <a:sym typeface="Times New Roman"/>
              </a:rPr>
              <a:t>Saunier, N., T. Sayed, and C. Lim. Probabilistic Collision Prediction for Vision-Based Automated Road Safety Analysis. Presented at 10th International IEEE Conference on Intelligent Transportation Systems, Seattle, Wash., 2007.</a:t>
            </a:r>
            <a:endParaRPr sz="800">
              <a:solidFill>
                <a:schemeClr val="dk1"/>
              </a:solidFill>
              <a:highlight>
                <a:srgbClr val="FFFFFF"/>
              </a:highlight>
              <a:latin typeface="Times New Roman"/>
              <a:ea typeface="Times New Roman"/>
              <a:cs typeface="Times New Roman"/>
              <a:sym typeface="Times New Roman"/>
            </a:endParaRPr>
          </a:p>
          <a:p>
            <a:pPr indent="457200" lvl="0" marL="0" rtl="0" algn="just">
              <a:lnSpc>
                <a:spcPct val="100000"/>
              </a:lnSpc>
              <a:spcBef>
                <a:spcPts val="0"/>
              </a:spcBef>
              <a:spcAft>
                <a:spcPts val="0"/>
              </a:spcAft>
              <a:buNone/>
            </a:pPr>
            <a:r>
              <a:t/>
            </a:r>
            <a:endParaRPr sz="800">
              <a:solidFill>
                <a:schemeClr val="dk1"/>
              </a:solidFill>
              <a:highlight>
                <a:srgbClr val="FFFFFF"/>
              </a:highlight>
              <a:latin typeface="Times New Roman"/>
              <a:ea typeface="Times New Roman"/>
              <a:cs typeface="Times New Roman"/>
              <a:sym typeface="Times New Roman"/>
            </a:endParaRPr>
          </a:p>
          <a:p>
            <a:pPr indent="457200" lvl="0" marL="0" rtl="0">
              <a:lnSpc>
                <a:spcPct val="100000"/>
              </a:lnSpc>
              <a:spcBef>
                <a:spcPts val="0"/>
              </a:spcBef>
              <a:spcAft>
                <a:spcPts val="0"/>
              </a:spcAft>
              <a:buNone/>
            </a:pPr>
            <a:r>
              <a:rPr lang="en-US" sz="800">
                <a:solidFill>
                  <a:schemeClr val="dk1"/>
                </a:solidFill>
                <a:highlight>
                  <a:srgbClr val="FFFFFF"/>
                </a:highlight>
                <a:latin typeface="Times New Roman"/>
                <a:ea typeface="Times New Roman"/>
                <a:cs typeface="Times New Roman"/>
                <a:sym typeface="Times New Roman"/>
              </a:rPr>
              <a:t>Infoholic Research LLP. (2017). Autonomous Vehicle Market: Global Drivers, Restraints, Opportunities, Trends, and Forecasts to 2023. Research and Markets.</a:t>
            </a:r>
            <a:endParaRPr sz="800">
              <a:solidFill>
                <a:schemeClr val="dk1"/>
              </a:solidFill>
              <a:highlight>
                <a:srgbClr val="FFFFFF"/>
              </a:highlight>
              <a:latin typeface="Times New Roman"/>
              <a:ea typeface="Times New Roman"/>
              <a:cs typeface="Times New Roman"/>
              <a:sym typeface="Times New Roman"/>
            </a:endParaRPr>
          </a:p>
          <a:p>
            <a:pPr indent="457200" lvl="0" marL="0" rtl="0" algn="just">
              <a:lnSpc>
                <a:spcPct val="100000"/>
              </a:lnSpc>
              <a:spcBef>
                <a:spcPts val="1600"/>
              </a:spcBef>
              <a:spcAft>
                <a:spcPts val="0"/>
              </a:spcAft>
              <a:buNone/>
            </a:pPr>
            <a:r>
              <a:rPr lang="en-US" sz="800">
                <a:solidFill>
                  <a:schemeClr val="dk1"/>
                </a:solidFill>
                <a:highlight>
                  <a:srgbClr val="FFFFFF"/>
                </a:highlight>
                <a:latin typeface="Times New Roman"/>
                <a:ea typeface="Times New Roman"/>
                <a:cs typeface="Times New Roman"/>
                <a:sym typeface="Times New Roman"/>
              </a:rPr>
              <a:t>Glaser, Sébastien, et al. "Maneuver-based trajectory planning for highly autonomous vehicles on real road with traffic and driver interaction." IEEE</a:t>
            </a:r>
            <a:r>
              <a:rPr lang="en-US" sz="800">
                <a:solidFill>
                  <a:schemeClr val="dk1"/>
                </a:solidFill>
                <a:highlight>
                  <a:srgbClr val="FFFFFF"/>
                </a:highlight>
                <a:latin typeface="Times New Roman"/>
                <a:ea typeface="Times New Roman"/>
                <a:cs typeface="Times New Roman"/>
                <a:sym typeface="Times New Roman"/>
              </a:rPr>
              <a:t> Transactions on Intelligent Transportation Systems 11.3 (2010): 589-606.</a:t>
            </a:r>
            <a:endParaRPr sz="800">
              <a:solidFill>
                <a:schemeClr val="dk1"/>
              </a:solidFill>
              <a:highlight>
                <a:srgbClr val="FFFFFF"/>
              </a:highlight>
              <a:latin typeface="Times New Roman"/>
              <a:ea typeface="Times New Roman"/>
              <a:cs typeface="Times New Roman"/>
              <a:sym typeface="Times New Roman"/>
            </a:endParaRPr>
          </a:p>
          <a:p>
            <a:pPr indent="0" lvl="0" marL="0" rtl="0">
              <a:lnSpc>
                <a:spcPct val="100000"/>
              </a:lnSpc>
              <a:spcBef>
                <a:spcPts val="0"/>
              </a:spcBef>
              <a:spcAft>
                <a:spcPts val="0"/>
              </a:spcAft>
              <a:buNone/>
            </a:pPr>
            <a:r>
              <a:t/>
            </a:r>
            <a:endParaRPr sz="800">
              <a:solidFill>
                <a:schemeClr val="dk1"/>
              </a:solidFill>
              <a:highlight>
                <a:srgbClr val="FFFFFF"/>
              </a:highlight>
              <a:latin typeface="Times New Roman"/>
              <a:ea typeface="Times New Roman"/>
              <a:cs typeface="Times New Roman"/>
              <a:sym typeface="Times New Roman"/>
            </a:endParaRPr>
          </a:p>
          <a:p>
            <a:pPr indent="457200" lvl="0" marL="0" rtl="0">
              <a:lnSpc>
                <a:spcPct val="100000"/>
              </a:lnSpc>
              <a:spcBef>
                <a:spcPts val="0"/>
              </a:spcBef>
              <a:spcAft>
                <a:spcPts val="0"/>
              </a:spcAft>
              <a:buNone/>
            </a:pPr>
            <a:r>
              <a:rPr lang="en-US" sz="800">
                <a:solidFill>
                  <a:schemeClr val="dk1"/>
                </a:solidFill>
                <a:highlight>
                  <a:srgbClr val="FFFFFF"/>
                </a:highlight>
                <a:latin typeface="Times New Roman"/>
                <a:ea typeface="Times New Roman"/>
                <a:cs typeface="Times New Roman"/>
                <a:sym typeface="Times New Roman"/>
              </a:rPr>
              <a:t>Menard, S. (2018). Applied logistic regression analysis (Vol. 106). SAGE publications.</a:t>
            </a:r>
            <a:endParaRPr sz="800">
              <a:solidFill>
                <a:schemeClr val="dk1"/>
              </a:solidFill>
              <a:highlight>
                <a:srgbClr val="FFFFFF"/>
              </a:highlight>
              <a:latin typeface="Times New Roman"/>
              <a:ea typeface="Times New Roman"/>
              <a:cs typeface="Times New Roman"/>
              <a:sym typeface="Times New Roman"/>
            </a:endParaRPr>
          </a:p>
          <a:p>
            <a:pPr indent="457200" lvl="0" marL="0" rtl="0">
              <a:lnSpc>
                <a:spcPct val="100000"/>
              </a:lnSpc>
              <a:spcBef>
                <a:spcPts val="0"/>
              </a:spcBef>
              <a:spcAft>
                <a:spcPts val="0"/>
              </a:spcAft>
              <a:buNone/>
            </a:pPr>
            <a:r>
              <a:t/>
            </a:r>
            <a:endParaRPr sz="800">
              <a:solidFill>
                <a:schemeClr val="dk1"/>
              </a:solidFill>
              <a:highlight>
                <a:srgbClr val="FFFFFF"/>
              </a:highlight>
              <a:latin typeface="Times New Roman"/>
              <a:ea typeface="Times New Roman"/>
              <a:cs typeface="Times New Roman"/>
              <a:sym typeface="Times New Roman"/>
            </a:endParaRPr>
          </a:p>
          <a:p>
            <a:pPr indent="457200" lvl="0" marL="0" rtl="0">
              <a:lnSpc>
                <a:spcPct val="100000"/>
              </a:lnSpc>
              <a:spcBef>
                <a:spcPts val="0"/>
              </a:spcBef>
              <a:spcAft>
                <a:spcPts val="0"/>
              </a:spcAft>
              <a:buNone/>
            </a:pPr>
            <a:r>
              <a:rPr lang="en-US" sz="800">
                <a:solidFill>
                  <a:schemeClr val="dk1"/>
                </a:solidFill>
                <a:highlight>
                  <a:srgbClr val="FFFFFF"/>
                </a:highlight>
                <a:latin typeface="Times New Roman"/>
                <a:ea typeface="Times New Roman"/>
                <a:cs typeface="Times New Roman"/>
                <a:sym typeface="Times New Roman"/>
              </a:rPr>
              <a:t>Lemeshow, S., &amp; Hosmer Jr, D. W. (1982). A review of goodness of fit statistics for use in the development of logistic regression models. American journal of epidemiology, 115(1), 92-106.</a:t>
            </a:r>
            <a:endParaRPr sz="800">
              <a:solidFill>
                <a:schemeClr val="dk1"/>
              </a:solidFill>
              <a:highlight>
                <a:srgbClr val="FFFFFF"/>
              </a:highlight>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Font typeface="Arial"/>
              <a:buNone/>
            </a:pPr>
            <a:r>
              <a:t/>
            </a:r>
            <a:endParaRPr sz="800">
              <a:solidFill>
                <a:schemeClr val="dk1"/>
              </a:solidFill>
              <a:highlight>
                <a:srgbClr val="FFFFFF"/>
              </a:highlight>
              <a:latin typeface="Times New Roman"/>
              <a:ea typeface="Times New Roman"/>
              <a:cs typeface="Times New Roman"/>
              <a:sym typeface="Times New Roman"/>
            </a:endParaRPr>
          </a:p>
          <a:p>
            <a:pPr indent="457200" lvl="0" marL="0" rtl="0" algn="just">
              <a:lnSpc>
                <a:spcPct val="100000"/>
              </a:lnSpc>
              <a:spcBef>
                <a:spcPts val="0"/>
              </a:spcBef>
              <a:spcAft>
                <a:spcPts val="0"/>
              </a:spcAft>
              <a:buNone/>
            </a:pPr>
            <a:r>
              <a:rPr lang="en-US" sz="800">
                <a:solidFill>
                  <a:schemeClr val="dk1"/>
                </a:solidFill>
                <a:highlight>
                  <a:srgbClr val="FFFFFF"/>
                </a:highlight>
                <a:latin typeface="Times New Roman"/>
                <a:ea typeface="Times New Roman"/>
                <a:cs typeface="Times New Roman"/>
                <a:sym typeface="Times New Roman"/>
              </a:rPr>
              <a:t>Ismail, K. Application of Computer Vision Techniques for Automated Road Safety Analysis and Traffic Data Collection. PhD dissertation. University of British Columbia, Vancouver, Canada. 2010. </a:t>
            </a:r>
            <a:r>
              <a:rPr lang="en-US" sz="800">
                <a:solidFill>
                  <a:schemeClr val="dk1"/>
                </a:solidFill>
                <a:highlight>
                  <a:srgbClr val="FFFFFF"/>
                </a:highlight>
                <a:uFill>
                  <a:noFill/>
                </a:uFill>
                <a:latin typeface="Times New Roman"/>
                <a:ea typeface="Times New Roman"/>
                <a:cs typeface="Times New Roman"/>
                <a:sym typeface="Times New Roman"/>
                <a:hlinkClick r:id="rId3"/>
              </a:rPr>
              <a:t>http://hdl.handle.net/2429/29546</a:t>
            </a:r>
            <a:r>
              <a:rPr lang="en-US" sz="800">
                <a:solidFill>
                  <a:schemeClr val="dk1"/>
                </a:solidFill>
                <a:highlight>
                  <a:srgbClr val="FFFFFF"/>
                </a:highlight>
                <a:latin typeface="Times New Roman"/>
                <a:ea typeface="Times New Roman"/>
                <a:cs typeface="Times New Roman"/>
                <a:sym typeface="Times New Roman"/>
              </a:rPr>
              <a:t>.</a:t>
            </a:r>
            <a:endParaRPr sz="8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Font typeface="Arial"/>
              <a:buNone/>
            </a:pPr>
            <a:r>
              <a:t/>
            </a:r>
            <a:endParaRPr sz="800">
              <a:solidFill>
                <a:schemeClr val="dk1"/>
              </a:solidFill>
              <a:latin typeface="Times New Roman"/>
              <a:ea typeface="Times New Roman"/>
              <a:cs typeface="Times New Roman"/>
              <a:sym typeface="Times New Roman"/>
            </a:endParaRPr>
          </a:p>
          <a:p>
            <a:pPr indent="457200" lvl="0" marL="0" rtl="0" algn="just">
              <a:lnSpc>
                <a:spcPct val="100000"/>
              </a:lnSpc>
              <a:spcBef>
                <a:spcPts val="0"/>
              </a:spcBef>
              <a:spcAft>
                <a:spcPts val="0"/>
              </a:spcAft>
              <a:buNone/>
            </a:pPr>
            <a:r>
              <a:rPr lang="en-US" sz="800">
                <a:solidFill>
                  <a:schemeClr val="dk1"/>
                </a:solidFill>
                <a:highlight>
                  <a:srgbClr val="FFFFFF"/>
                </a:highlight>
                <a:latin typeface="Times New Roman"/>
                <a:ea typeface="Times New Roman"/>
                <a:cs typeface="Times New Roman"/>
                <a:sym typeface="Times New Roman"/>
              </a:rPr>
              <a:t>Bradski, G., and A. Kaehler. Learning OpenCV: Computer Vision with the OpenCV Library.O’Reilly Media, Inc. 2008. </a:t>
            </a:r>
            <a:r>
              <a:rPr lang="en-US" sz="800">
                <a:solidFill>
                  <a:schemeClr val="dk1"/>
                </a:solidFill>
                <a:highlight>
                  <a:srgbClr val="FFFFFF"/>
                </a:highlight>
                <a:uFill>
                  <a:noFill/>
                </a:uFill>
                <a:latin typeface="Times New Roman"/>
                <a:ea typeface="Times New Roman"/>
                <a:cs typeface="Times New Roman"/>
                <a:sym typeface="Times New Roman"/>
                <a:hlinkClick r:id="rId4"/>
              </a:rPr>
              <a:t>http://oreilly.com/catalog/9780596516130/index.html</a:t>
            </a:r>
            <a:r>
              <a:rPr lang="en-US" sz="800">
                <a:solidFill>
                  <a:schemeClr val="dk1"/>
                </a:solidFill>
                <a:highlight>
                  <a:srgbClr val="FFFFFF"/>
                </a:highlight>
                <a:latin typeface="Times New Roman"/>
                <a:ea typeface="Times New Roman"/>
                <a:cs typeface="Times New Roman"/>
                <a:sym typeface="Times New Roman"/>
              </a:rPr>
              <a:t>.</a:t>
            </a:r>
            <a:endParaRPr sz="8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Font typeface="Arial"/>
              <a:buNone/>
            </a:pPr>
            <a:r>
              <a:t/>
            </a:r>
            <a:endParaRPr sz="800">
              <a:solidFill>
                <a:schemeClr val="dk1"/>
              </a:solidFill>
              <a:latin typeface="Times New Roman"/>
              <a:ea typeface="Times New Roman"/>
              <a:cs typeface="Times New Roman"/>
              <a:sym typeface="Times New Roman"/>
            </a:endParaRPr>
          </a:p>
          <a:p>
            <a:pPr indent="457200" lvl="0" marL="0" rtl="0" algn="just">
              <a:lnSpc>
                <a:spcPct val="100000"/>
              </a:lnSpc>
              <a:spcBef>
                <a:spcPts val="0"/>
              </a:spcBef>
              <a:spcAft>
                <a:spcPts val="0"/>
              </a:spcAft>
              <a:buNone/>
            </a:pPr>
            <a:r>
              <a:rPr lang="en-US" sz="800">
                <a:solidFill>
                  <a:schemeClr val="dk1"/>
                </a:solidFill>
                <a:highlight>
                  <a:srgbClr val="FFFFFF"/>
                </a:highlight>
                <a:latin typeface="Times New Roman"/>
                <a:ea typeface="Times New Roman"/>
                <a:cs typeface="Times New Roman"/>
                <a:sym typeface="Times New Roman"/>
              </a:rPr>
              <a:t>Beymer, D., McLauchlan, P., Coifman, B., &amp; Malik, J. (1997, June). A real-time computer vision system for measuring traffic parameters. In Computer Vision and Pattern Recognition, 1997. Proceedings., 1997 IEEE Computer Society Conference on (pp. 495-501). IEEE.</a:t>
            </a:r>
            <a:endParaRPr sz="800">
              <a:solidFill>
                <a:schemeClr val="dk1"/>
              </a:solidFill>
              <a:highlight>
                <a:srgbClr val="FFFFFF"/>
              </a:highlight>
              <a:latin typeface="Times New Roman"/>
              <a:ea typeface="Times New Roman"/>
              <a:cs typeface="Times New Roman"/>
              <a:sym typeface="Times New Roman"/>
            </a:endParaRPr>
          </a:p>
          <a:p>
            <a:pPr indent="457200" lvl="0" marL="0" rtl="0" algn="just">
              <a:lnSpc>
                <a:spcPct val="100000"/>
              </a:lnSpc>
              <a:spcBef>
                <a:spcPts val="0"/>
              </a:spcBef>
              <a:spcAft>
                <a:spcPts val="0"/>
              </a:spcAft>
              <a:buNone/>
            </a:pPr>
            <a:r>
              <a:t/>
            </a:r>
            <a:endParaRPr sz="800">
              <a:solidFill>
                <a:schemeClr val="dk1"/>
              </a:solidFill>
              <a:highlight>
                <a:srgbClr val="FFFFFF"/>
              </a:highlight>
              <a:latin typeface="Times New Roman"/>
              <a:ea typeface="Times New Roman"/>
              <a:cs typeface="Times New Roman"/>
              <a:sym typeface="Times New Roman"/>
            </a:endParaRPr>
          </a:p>
          <a:p>
            <a:pPr indent="457200" lvl="0" marL="0" rtl="0" algn="just">
              <a:lnSpc>
                <a:spcPct val="100000"/>
              </a:lnSpc>
              <a:spcBef>
                <a:spcPts val="0"/>
              </a:spcBef>
              <a:spcAft>
                <a:spcPts val="0"/>
              </a:spcAft>
              <a:buNone/>
            </a:pPr>
            <a:r>
              <a:rPr lang="en-US" sz="800">
                <a:solidFill>
                  <a:schemeClr val="dk1"/>
                </a:solidFill>
                <a:highlight>
                  <a:srgbClr val="FFFFFF"/>
                </a:highlight>
                <a:latin typeface="Times New Roman"/>
                <a:ea typeface="Times New Roman"/>
                <a:cs typeface="Times New Roman"/>
                <a:sym typeface="Times New Roman"/>
              </a:rPr>
              <a:t>https://www.analyticsvidhya.com/blog/2016/04/complete-tutorial-tree-based-modeling-scratch-in-python/#nine</a:t>
            </a:r>
            <a:endParaRPr sz="800">
              <a:solidFill>
                <a:schemeClr val="dk1"/>
              </a:solidFill>
              <a:highlight>
                <a:srgbClr val="FFFFFF"/>
              </a:highlight>
              <a:latin typeface="Times New Roman"/>
              <a:ea typeface="Times New Roman"/>
              <a:cs typeface="Times New Roman"/>
              <a:sym typeface="Times New Roman"/>
            </a:endParaRPr>
          </a:p>
        </p:txBody>
      </p:sp>
      <p:sp>
        <p:nvSpPr>
          <p:cNvPr id="668" name="Shape 668"/>
          <p:cNvSpPr txBox="1"/>
          <p:nvPr>
            <p:ph idx="1" type="body"/>
          </p:nvPr>
        </p:nvSpPr>
        <p:spPr>
          <a:xfrm>
            <a:off x="593412" y="78975"/>
            <a:ext cx="79572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dk2"/>
                </a:solidFill>
                <a:latin typeface="Lato"/>
                <a:ea typeface="Lato"/>
                <a:cs typeface="Lato"/>
                <a:sym typeface="Lato"/>
              </a:rPr>
              <a:t>References</a:t>
            </a:r>
            <a:endParaRPr sz="3000">
              <a:solidFill>
                <a:schemeClr val="dk2"/>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idx="1" type="body"/>
          </p:nvPr>
        </p:nvSpPr>
        <p:spPr>
          <a:xfrm>
            <a:off x="593387" y="438150"/>
            <a:ext cx="7957227" cy="457200"/>
          </a:xfrm>
          <a:prstGeom prst="rect">
            <a:avLst/>
          </a:prstGeom>
          <a:noFill/>
          <a:ln>
            <a:noFill/>
          </a:ln>
        </p:spPr>
        <p:txBody>
          <a:bodyPr anchorCtr="0" anchor="ctr" bIns="0" lIns="0" spcFirstLastPara="1" rIns="0" wrap="square" tIns="0">
            <a:noAutofit/>
          </a:bodyPr>
          <a:lstStyle/>
          <a:p>
            <a:pPr indent="0" lvl="0" marL="0" rtl="0">
              <a:spcBef>
                <a:spcPts val="0"/>
              </a:spcBef>
              <a:spcAft>
                <a:spcPts val="0"/>
              </a:spcAft>
              <a:buClr>
                <a:schemeClr val="dk1"/>
              </a:buClr>
              <a:buSzPts val="1100"/>
              <a:buFont typeface="Arial"/>
              <a:buNone/>
            </a:pPr>
            <a:r>
              <a:rPr lang="en-US"/>
              <a:t>Entry into market is not without challenges</a:t>
            </a:r>
            <a:endParaRPr/>
          </a:p>
        </p:txBody>
      </p:sp>
      <p:sp>
        <p:nvSpPr>
          <p:cNvPr id="119" name="Shape 119"/>
          <p:cNvSpPr txBox="1"/>
          <p:nvPr>
            <p:ph idx="2" type="body"/>
          </p:nvPr>
        </p:nvSpPr>
        <p:spPr>
          <a:xfrm>
            <a:off x="595312" y="925137"/>
            <a:ext cx="7953374" cy="2286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595959"/>
              </a:buClr>
              <a:buSzPts val="225"/>
              <a:buFont typeface="Arial"/>
              <a:buNone/>
            </a:pPr>
            <a:r>
              <a:rPr lang="en-US"/>
              <a:t>Touch path ahead!</a:t>
            </a:r>
            <a:endParaRPr/>
          </a:p>
        </p:txBody>
      </p:sp>
      <p:grpSp>
        <p:nvGrpSpPr>
          <p:cNvPr id="120" name="Shape 120"/>
          <p:cNvGrpSpPr/>
          <p:nvPr/>
        </p:nvGrpSpPr>
        <p:grpSpPr>
          <a:xfrm>
            <a:off x="750887" y="1739573"/>
            <a:ext cx="4129378" cy="2680938"/>
            <a:chOff x="750887" y="1739573"/>
            <a:chExt cx="4129378" cy="2680938"/>
          </a:xfrm>
        </p:grpSpPr>
        <p:sp>
          <p:nvSpPr>
            <p:cNvPr id="121" name="Shape 121"/>
            <p:cNvSpPr txBox="1"/>
            <p:nvPr/>
          </p:nvSpPr>
          <p:spPr>
            <a:xfrm>
              <a:off x="750887" y="3429911"/>
              <a:ext cx="1695900" cy="153900"/>
            </a:xfrm>
            <a:prstGeom prst="rect">
              <a:avLst/>
            </a:prstGeom>
            <a:noFill/>
            <a:ln>
              <a:noFill/>
            </a:ln>
          </p:spPr>
          <p:txBody>
            <a:bodyPr anchorCtr="0" anchor="t" bIns="0" lIns="0" spcFirstLastPara="1" rIns="0" wrap="square" tIns="0">
              <a:noAutofit/>
            </a:bodyPr>
            <a:lstStyle/>
            <a:p>
              <a:pPr indent="0" lvl="0" marL="0" marR="0" rtl="0" algn="ctr">
                <a:lnSpc>
                  <a:spcPct val="109090"/>
                </a:lnSpc>
                <a:spcBef>
                  <a:spcPts val="0"/>
                </a:spcBef>
                <a:spcAft>
                  <a:spcPts val="0"/>
                </a:spcAft>
                <a:buClr>
                  <a:schemeClr val="dk2"/>
                </a:buClr>
                <a:buSzPts val="275"/>
                <a:buFont typeface="Lato"/>
                <a:buNone/>
              </a:pPr>
              <a:r>
                <a:rPr b="1" lang="en-US" sz="1100">
                  <a:solidFill>
                    <a:schemeClr val="dk2"/>
                  </a:solidFill>
                  <a:latin typeface="Lato"/>
                  <a:ea typeface="Lato"/>
                  <a:cs typeface="Lato"/>
                  <a:sym typeface="Lato"/>
                </a:rPr>
                <a:t>Autonomous Vehicles</a:t>
              </a:r>
              <a:endParaRPr b="1" sz="1100">
                <a:solidFill>
                  <a:schemeClr val="dk2"/>
                </a:solidFill>
                <a:latin typeface="Lato"/>
                <a:ea typeface="Lato"/>
                <a:cs typeface="Lato"/>
                <a:sym typeface="Lato"/>
              </a:endParaRPr>
            </a:p>
            <a:p>
              <a:pPr indent="0" lvl="0" marL="0" marR="0" rtl="0" algn="ctr">
                <a:lnSpc>
                  <a:spcPct val="109090"/>
                </a:lnSpc>
                <a:spcBef>
                  <a:spcPts val="0"/>
                </a:spcBef>
                <a:spcAft>
                  <a:spcPts val="0"/>
                </a:spcAft>
                <a:buClr>
                  <a:schemeClr val="dk2"/>
                </a:buClr>
                <a:buSzPts val="275"/>
                <a:buFont typeface="Lato"/>
                <a:buNone/>
              </a:pPr>
              <a:r>
                <a:rPr b="1" lang="en-US" sz="1100">
                  <a:solidFill>
                    <a:schemeClr val="dk2"/>
                  </a:solidFill>
                  <a:latin typeface="Lato"/>
                  <a:ea typeface="Lato"/>
                  <a:cs typeface="Lato"/>
                  <a:sym typeface="Lato"/>
                </a:rPr>
                <a:t>| Challenges |</a:t>
              </a:r>
              <a:endParaRPr b="1" sz="1100">
                <a:solidFill>
                  <a:schemeClr val="dk2"/>
                </a:solidFill>
                <a:latin typeface="Lato"/>
                <a:ea typeface="Lato"/>
                <a:cs typeface="Lato"/>
                <a:sym typeface="Lato"/>
              </a:endParaRPr>
            </a:p>
          </p:txBody>
        </p:sp>
        <p:sp>
          <p:nvSpPr>
            <p:cNvPr id="122" name="Shape 122"/>
            <p:cNvSpPr txBox="1"/>
            <p:nvPr/>
          </p:nvSpPr>
          <p:spPr>
            <a:xfrm>
              <a:off x="4175650" y="1923523"/>
              <a:ext cx="700800" cy="153900"/>
            </a:xfrm>
            <a:prstGeom prst="rect">
              <a:avLst/>
            </a:prstGeom>
            <a:noFill/>
            <a:ln>
              <a:noFill/>
            </a:ln>
          </p:spPr>
          <p:txBody>
            <a:bodyPr anchorCtr="0" anchor="t" bIns="0" lIns="0" spcFirstLastPara="1" rIns="0" wrap="square" tIns="0">
              <a:noAutofit/>
            </a:bodyPr>
            <a:lstStyle/>
            <a:p>
              <a:pPr indent="0" lvl="0" marL="0" marR="0" rtl="0" algn="just">
                <a:lnSpc>
                  <a:spcPct val="118181"/>
                </a:lnSpc>
                <a:spcBef>
                  <a:spcPts val="0"/>
                </a:spcBef>
                <a:spcAft>
                  <a:spcPts val="0"/>
                </a:spcAft>
                <a:buClr>
                  <a:schemeClr val="dk2"/>
                </a:buClr>
                <a:buSzPts val="275"/>
                <a:buFont typeface="Lato"/>
                <a:buNone/>
              </a:pPr>
              <a:r>
                <a:rPr b="1" lang="en-US" sz="1100">
                  <a:solidFill>
                    <a:schemeClr val="dk2"/>
                  </a:solidFill>
                  <a:latin typeface="Lato"/>
                  <a:ea typeface="Lato"/>
                  <a:cs typeface="Lato"/>
                  <a:sym typeface="Lato"/>
                </a:rPr>
                <a:t>Ethical</a:t>
              </a:r>
              <a:endParaRPr/>
            </a:p>
          </p:txBody>
        </p:sp>
        <p:sp>
          <p:nvSpPr>
            <p:cNvPr id="123" name="Shape 123"/>
            <p:cNvSpPr txBox="1"/>
            <p:nvPr/>
          </p:nvSpPr>
          <p:spPr>
            <a:xfrm>
              <a:off x="4158765" y="4045825"/>
              <a:ext cx="721500" cy="166800"/>
            </a:xfrm>
            <a:prstGeom prst="rect">
              <a:avLst/>
            </a:prstGeom>
            <a:noFill/>
            <a:ln>
              <a:noFill/>
            </a:ln>
          </p:spPr>
          <p:txBody>
            <a:bodyPr anchorCtr="0" anchor="t" bIns="0" lIns="0" spcFirstLastPara="1" rIns="0" wrap="square" tIns="0">
              <a:noAutofit/>
            </a:bodyPr>
            <a:lstStyle/>
            <a:p>
              <a:pPr indent="0" lvl="0" marL="0" marR="0" rtl="0" algn="just">
                <a:lnSpc>
                  <a:spcPct val="118181"/>
                </a:lnSpc>
                <a:spcBef>
                  <a:spcPts val="0"/>
                </a:spcBef>
                <a:spcAft>
                  <a:spcPts val="0"/>
                </a:spcAft>
                <a:buClr>
                  <a:schemeClr val="dk2"/>
                </a:buClr>
                <a:buSzPts val="275"/>
                <a:buFont typeface="Lato"/>
                <a:buNone/>
              </a:pPr>
              <a:r>
                <a:rPr b="1" lang="en-US" sz="1100">
                  <a:solidFill>
                    <a:schemeClr val="dk2"/>
                  </a:solidFill>
                  <a:latin typeface="Lato"/>
                  <a:ea typeface="Lato"/>
                  <a:cs typeface="Lato"/>
                  <a:sym typeface="Lato"/>
                </a:rPr>
                <a:t>Regulatory</a:t>
              </a:r>
              <a:endParaRPr/>
            </a:p>
          </p:txBody>
        </p:sp>
        <p:grpSp>
          <p:nvGrpSpPr>
            <p:cNvPr id="124" name="Shape 124"/>
            <p:cNvGrpSpPr/>
            <p:nvPr/>
          </p:nvGrpSpPr>
          <p:grpSpPr>
            <a:xfrm>
              <a:off x="2449590" y="1739573"/>
              <a:ext cx="1481076" cy="2680938"/>
              <a:chOff x="2449590" y="1739573"/>
              <a:chExt cx="1481076" cy="2680938"/>
            </a:xfrm>
          </p:grpSpPr>
          <p:cxnSp>
            <p:nvCxnSpPr>
              <p:cNvPr id="125" name="Shape 125"/>
              <p:cNvCxnSpPr/>
              <p:nvPr/>
            </p:nvCxnSpPr>
            <p:spPr>
              <a:xfrm rot="5400000">
                <a:off x="1924844" y="3081444"/>
                <a:ext cx="2095499" cy="1587"/>
              </a:xfrm>
              <a:prstGeom prst="straightConnector1">
                <a:avLst/>
              </a:prstGeom>
              <a:noFill/>
              <a:ln cap="flat" cmpd="sng" w="12700">
                <a:solidFill>
                  <a:srgbClr val="BFBFBF"/>
                </a:solidFill>
                <a:prstDash val="solid"/>
                <a:miter lim="8000"/>
                <a:headEnd len="sm" w="sm" type="none"/>
                <a:tailEnd len="sm" w="sm" type="none"/>
              </a:ln>
            </p:spPr>
          </p:cxnSp>
          <p:cxnSp>
            <p:nvCxnSpPr>
              <p:cNvPr id="126" name="Shape 126"/>
              <p:cNvCxnSpPr/>
              <p:nvPr/>
            </p:nvCxnSpPr>
            <p:spPr>
              <a:xfrm>
                <a:off x="2971800" y="2033693"/>
                <a:ext cx="365759" cy="1587"/>
              </a:xfrm>
              <a:prstGeom prst="straightConnector1">
                <a:avLst/>
              </a:prstGeom>
              <a:noFill/>
              <a:ln cap="flat" cmpd="sng" w="12700">
                <a:solidFill>
                  <a:srgbClr val="BFBFBF"/>
                </a:solidFill>
                <a:prstDash val="solid"/>
                <a:miter lim="8000"/>
                <a:headEnd len="sm" w="sm" type="none"/>
                <a:tailEnd len="sm" w="sm" type="none"/>
              </a:ln>
            </p:spPr>
          </p:cxnSp>
          <p:cxnSp>
            <p:nvCxnSpPr>
              <p:cNvPr id="127" name="Shape 127"/>
              <p:cNvCxnSpPr/>
              <p:nvPr/>
            </p:nvCxnSpPr>
            <p:spPr>
              <a:xfrm>
                <a:off x="2971800" y="4128400"/>
                <a:ext cx="365759" cy="1587"/>
              </a:xfrm>
              <a:prstGeom prst="straightConnector1">
                <a:avLst/>
              </a:prstGeom>
              <a:noFill/>
              <a:ln cap="flat" cmpd="sng" w="12700">
                <a:solidFill>
                  <a:srgbClr val="BFBFBF"/>
                </a:solidFill>
                <a:prstDash val="solid"/>
                <a:miter lim="8000"/>
                <a:headEnd len="sm" w="sm" type="none"/>
                <a:tailEnd len="sm" w="sm" type="none"/>
              </a:ln>
            </p:spPr>
          </p:cxnSp>
          <p:cxnSp>
            <p:nvCxnSpPr>
              <p:cNvPr id="128" name="Shape 128"/>
              <p:cNvCxnSpPr>
                <a:stCxn id="129" idx="4"/>
              </p:cNvCxnSpPr>
              <p:nvPr/>
            </p:nvCxnSpPr>
            <p:spPr>
              <a:xfrm flipH="1" rot="10800000">
                <a:off x="2510790" y="3081978"/>
                <a:ext cx="457200" cy="1500"/>
              </a:xfrm>
              <a:prstGeom prst="straightConnector1">
                <a:avLst/>
              </a:prstGeom>
              <a:noFill/>
              <a:ln cap="flat" cmpd="sng" w="12700">
                <a:solidFill>
                  <a:srgbClr val="BFBFBF"/>
                </a:solidFill>
                <a:prstDash val="solid"/>
                <a:miter lim="8000"/>
                <a:headEnd len="sm" w="sm" type="none"/>
                <a:tailEnd len="sm" w="sm" type="none"/>
              </a:ln>
            </p:spPr>
          </p:cxnSp>
          <p:sp>
            <p:nvSpPr>
              <p:cNvPr id="130" name="Shape 130"/>
              <p:cNvSpPr/>
              <p:nvPr/>
            </p:nvSpPr>
            <p:spPr>
              <a:xfrm>
                <a:off x="3340462" y="1739573"/>
                <a:ext cx="590204" cy="590204"/>
              </a:xfrm>
              <a:prstGeom prst="ellipse">
                <a:avLst/>
              </a:prstGeom>
              <a:solidFill>
                <a:schemeClr val="accent1"/>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cxnSp>
            <p:nvCxnSpPr>
              <p:cNvPr id="131" name="Shape 131"/>
              <p:cNvCxnSpPr/>
              <p:nvPr/>
            </p:nvCxnSpPr>
            <p:spPr>
              <a:xfrm>
                <a:off x="2971800" y="3081098"/>
                <a:ext cx="365759" cy="1587"/>
              </a:xfrm>
              <a:prstGeom prst="straightConnector1">
                <a:avLst/>
              </a:prstGeom>
              <a:noFill/>
              <a:ln cap="flat" cmpd="sng" w="12700">
                <a:solidFill>
                  <a:srgbClr val="BFBFBF"/>
                </a:solidFill>
                <a:prstDash val="solid"/>
                <a:miter lim="8000"/>
                <a:headEnd len="sm" w="sm" type="none"/>
                <a:tailEnd len="sm" w="sm" type="none"/>
              </a:ln>
            </p:spPr>
          </p:cxnSp>
          <p:sp>
            <p:nvSpPr>
              <p:cNvPr id="132" name="Shape 132"/>
              <p:cNvSpPr/>
              <p:nvPr/>
            </p:nvSpPr>
            <p:spPr>
              <a:xfrm>
                <a:off x="3340462" y="2782558"/>
                <a:ext cx="590204" cy="590204"/>
              </a:xfrm>
              <a:prstGeom prst="ellipse">
                <a:avLst/>
              </a:prstGeom>
              <a:solidFill>
                <a:schemeClr val="accent2"/>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33" name="Shape 133"/>
              <p:cNvSpPr/>
              <p:nvPr/>
            </p:nvSpPr>
            <p:spPr>
              <a:xfrm>
                <a:off x="3340462" y="3830307"/>
                <a:ext cx="590204" cy="590204"/>
              </a:xfrm>
              <a:prstGeom prst="ellipse">
                <a:avLst/>
              </a:prstGeom>
              <a:solidFill>
                <a:schemeClr val="accent4"/>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34" name="Shape 134"/>
              <p:cNvSpPr txBox="1"/>
              <p:nvPr/>
            </p:nvSpPr>
            <p:spPr>
              <a:xfrm>
                <a:off x="3409607" y="1843099"/>
                <a:ext cx="472434" cy="32765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550"/>
                  <a:buFont typeface="Lato"/>
                  <a:buNone/>
                </a:pPr>
                <a:r>
                  <a:rPr b="1" i="0" lang="en-US" sz="2200" u="none" cap="none" strike="noStrike">
                    <a:solidFill>
                      <a:schemeClr val="lt1"/>
                    </a:solidFill>
                    <a:latin typeface="Lato"/>
                    <a:ea typeface="Lato"/>
                    <a:cs typeface="Lato"/>
                    <a:sym typeface="Lato"/>
                  </a:rPr>
                  <a:t>1</a:t>
                </a:r>
                <a:endParaRPr/>
              </a:p>
            </p:txBody>
          </p:sp>
          <p:sp>
            <p:nvSpPr>
              <p:cNvPr id="135" name="Shape 135"/>
              <p:cNvSpPr txBox="1"/>
              <p:nvPr/>
            </p:nvSpPr>
            <p:spPr>
              <a:xfrm>
                <a:off x="3409607" y="2907127"/>
                <a:ext cx="472434" cy="32941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550"/>
                  <a:buFont typeface="Lato"/>
                  <a:buNone/>
                </a:pPr>
                <a:r>
                  <a:rPr b="1" i="0" lang="en-US" sz="2200" u="none" cap="none" strike="noStrike">
                    <a:solidFill>
                      <a:schemeClr val="lt1"/>
                    </a:solidFill>
                    <a:latin typeface="Lato"/>
                    <a:ea typeface="Lato"/>
                    <a:cs typeface="Lato"/>
                    <a:sym typeface="Lato"/>
                  </a:rPr>
                  <a:t>2</a:t>
                </a:r>
                <a:endParaRPr/>
              </a:p>
            </p:txBody>
          </p:sp>
          <p:sp>
            <p:nvSpPr>
              <p:cNvPr id="136" name="Shape 136"/>
              <p:cNvSpPr txBox="1"/>
              <p:nvPr/>
            </p:nvSpPr>
            <p:spPr>
              <a:xfrm>
                <a:off x="3409607" y="3942478"/>
                <a:ext cx="472434" cy="30111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550"/>
                  <a:buFont typeface="Lato"/>
                  <a:buNone/>
                </a:pPr>
                <a:r>
                  <a:rPr b="1" i="0" lang="en-US" sz="2200" u="none" cap="none" strike="noStrike">
                    <a:solidFill>
                      <a:schemeClr val="lt1"/>
                    </a:solidFill>
                    <a:latin typeface="Lato"/>
                    <a:ea typeface="Lato"/>
                    <a:cs typeface="Lato"/>
                    <a:sym typeface="Lato"/>
                  </a:rPr>
                  <a:t>3</a:t>
                </a:r>
                <a:endParaRPr/>
              </a:p>
            </p:txBody>
          </p:sp>
          <p:sp>
            <p:nvSpPr>
              <p:cNvPr id="129" name="Shape 129"/>
              <p:cNvSpPr/>
              <p:nvPr/>
            </p:nvSpPr>
            <p:spPr>
              <a:xfrm rot="-5400000">
                <a:off x="2449590" y="3052878"/>
                <a:ext cx="61200" cy="61200"/>
              </a:xfrm>
              <a:prstGeom prst="ellipse">
                <a:avLst/>
              </a:prstGeom>
              <a:solidFill>
                <a:schemeClr val="lt1"/>
              </a:solidFill>
              <a:ln cap="flat" cmpd="sng" w="12700">
                <a:solidFill>
                  <a:srgbClr val="BFBFB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grpSp>
      </p:grpSp>
      <p:cxnSp>
        <p:nvCxnSpPr>
          <p:cNvPr id="137" name="Shape 137"/>
          <p:cNvCxnSpPr/>
          <p:nvPr/>
        </p:nvCxnSpPr>
        <p:spPr>
          <a:xfrm flipH="1" rot="10800000">
            <a:off x="4913126" y="1769331"/>
            <a:ext cx="700800" cy="187800"/>
          </a:xfrm>
          <a:prstGeom prst="straightConnector1">
            <a:avLst/>
          </a:prstGeom>
          <a:noFill/>
          <a:ln cap="flat" cmpd="sng" w="19050">
            <a:solidFill>
              <a:srgbClr val="BFBFBF"/>
            </a:solidFill>
            <a:prstDash val="solid"/>
            <a:miter lim="8000"/>
            <a:headEnd len="sm" w="sm" type="none"/>
            <a:tailEnd len="sm" w="sm" type="none"/>
          </a:ln>
        </p:spPr>
      </p:cxnSp>
      <p:grpSp>
        <p:nvGrpSpPr>
          <p:cNvPr id="138" name="Shape 138"/>
          <p:cNvGrpSpPr/>
          <p:nvPr/>
        </p:nvGrpSpPr>
        <p:grpSpPr>
          <a:xfrm rot="-5400000">
            <a:off x="6357064" y="1570276"/>
            <a:ext cx="43605" cy="321480"/>
            <a:chOff x="2347913" y="3571523"/>
            <a:chExt cx="61200" cy="451200"/>
          </a:xfrm>
        </p:grpSpPr>
        <p:cxnSp>
          <p:nvCxnSpPr>
            <p:cNvPr id="139" name="Shape 139"/>
            <p:cNvCxnSpPr>
              <a:stCxn id="140" idx="4"/>
            </p:cNvCxnSpPr>
            <p:nvPr/>
          </p:nvCxnSpPr>
          <p:spPr>
            <a:xfrm rot="-5400000">
              <a:off x="2183663" y="3766373"/>
              <a:ext cx="390000" cy="300"/>
            </a:xfrm>
            <a:prstGeom prst="straightConnector1">
              <a:avLst/>
            </a:prstGeom>
            <a:noFill/>
            <a:ln cap="flat" cmpd="sng" w="12700">
              <a:solidFill>
                <a:srgbClr val="BFBFBF"/>
              </a:solidFill>
              <a:prstDash val="solid"/>
              <a:miter lim="8000"/>
              <a:headEnd len="sm" w="sm" type="none"/>
              <a:tailEnd len="sm" w="sm" type="none"/>
            </a:ln>
          </p:spPr>
        </p:cxnSp>
        <p:sp>
          <p:nvSpPr>
            <p:cNvPr id="140" name="Shape 140"/>
            <p:cNvSpPr/>
            <p:nvPr/>
          </p:nvSpPr>
          <p:spPr>
            <a:xfrm rot="10800000">
              <a:off x="2347913" y="3961523"/>
              <a:ext cx="61200" cy="61200"/>
            </a:xfrm>
            <a:prstGeom prst="ellipse">
              <a:avLst/>
            </a:prstGeom>
            <a:solidFill>
              <a:schemeClr val="lt1"/>
            </a:solidFill>
            <a:ln cap="flat" cmpd="sng" w="12700">
              <a:solidFill>
                <a:srgbClr val="BFBFB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grpSp>
      <p:sp>
        <p:nvSpPr>
          <p:cNvPr id="141" name="Shape 141"/>
          <p:cNvSpPr/>
          <p:nvPr/>
        </p:nvSpPr>
        <p:spPr>
          <a:xfrm>
            <a:off x="5718829" y="1540992"/>
            <a:ext cx="380047" cy="380047"/>
          </a:xfrm>
          <a:prstGeom prst="ellipse">
            <a:avLst/>
          </a:prstGeom>
          <a:solidFill>
            <a:schemeClr val="accent2"/>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42" name="Shape 142"/>
          <p:cNvSpPr/>
          <p:nvPr/>
        </p:nvSpPr>
        <p:spPr>
          <a:xfrm>
            <a:off x="5743609" y="3745900"/>
            <a:ext cx="360300" cy="360900"/>
          </a:xfrm>
          <a:prstGeom prst="ellipse">
            <a:avLst/>
          </a:prstGeom>
          <a:solidFill>
            <a:schemeClr val="accent1"/>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43" name="Shape 143"/>
          <p:cNvSpPr txBox="1"/>
          <p:nvPr/>
        </p:nvSpPr>
        <p:spPr>
          <a:xfrm>
            <a:off x="6707875" y="2130499"/>
            <a:ext cx="1608000" cy="305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US" sz="850">
                <a:solidFill>
                  <a:srgbClr val="7F7F7F"/>
                </a:solidFill>
                <a:latin typeface="Lato"/>
                <a:ea typeface="Lato"/>
                <a:cs typeface="Lato"/>
                <a:sym typeface="Lato"/>
              </a:rPr>
              <a:t>Algorithm to provide human intuition</a:t>
            </a:r>
            <a:endParaRPr sz="850">
              <a:solidFill>
                <a:srgbClr val="7F7F7F"/>
              </a:solidFill>
              <a:latin typeface="Lato"/>
              <a:ea typeface="Lato"/>
              <a:cs typeface="Lato"/>
              <a:sym typeface="Lato"/>
            </a:endParaRPr>
          </a:p>
          <a:p>
            <a:pPr indent="0" lvl="0" marL="0" marR="0" rtl="0" algn="ctr">
              <a:lnSpc>
                <a:spcPct val="110000"/>
              </a:lnSpc>
              <a:spcBef>
                <a:spcPts val="0"/>
              </a:spcBef>
              <a:spcAft>
                <a:spcPts val="0"/>
              </a:spcAft>
              <a:buClr>
                <a:srgbClr val="7F7F7F"/>
              </a:buClr>
              <a:buSzPts val="213"/>
              <a:buFont typeface="Lato"/>
              <a:buNone/>
            </a:pPr>
            <a:r>
              <a:t/>
            </a:r>
            <a:endParaRPr sz="850">
              <a:solidFill>
                <a:srgbClr val="7F7F7F"/>
              </a:solidFill>
              <a:latin typeface="Lato"/>
              <a:ea typeface="Lato"/>
              <a:cs typeface="Lato"/>
              <a:sym typeface="Lato"/>
            </a:endParaRPr>
          </a:p>
        </p:txBody>
      </p:sp>
      <p:sp>
        <p:nvSpPr>
          <p:cNvPr id="144" name="Shape 144"/>
          <p:cNvSpPr txBox="1"/>
          <p:nvPr/>
        </p:nvSpPr>
        <p:spPr>
          <a:xfrm>
            <a:off x="6936471" y="1658794"/>
            <a:ext cx="924300" cy="204900"/>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Clr>
                <a:srgbClr val="7F7F7F"/>
              </a:buClr>
              <a:buSzPts val="213"/>
              <a:buFont typeface="Lato"/>
              <a:buNone/>
            </a:pPr>
            <a:r>
              <a:rPr lang="en-US" sz="850">
                <a:solidFill>
                  <a:srgbClr val="7F7F7F"/>
                </a:solidFill>
                <a:latin typeface="Lato"/>
                <a:ea typeface="Lato"/>
                <a:cs typeface="Lato"/>
                <a:sym typeface="Lato"/>
              </a:rPr>
              <a:t>Decision-making Dilemma</a:t>
            </a:r>
            <a:endParaRPr sz="850">
              <a:solidFill>
                <a:srgbClr val="7F7F7F"/>
              </a:solidFill>
              <a:latin typeface="Lato"/>
              <a:ea typeface="Lato"/>
              <a:cs typeface="Lato"/>
              <a:sym typeface="Lato"/>
            </a:endParaRPr>
          </a:p>
          <a:p>
            <a:pPr indent="0" lvl="0" marL="0" marR="0" rtl="0" algn="ctr">
              <a:lnSpc>
                <a:spcPct val="110000"/>
              </a:lnSpc>
              <a:spcBef>
                <a:spcPts val="0"/>
              </a:spcBef>
              <a:spcAft>
                <a:spcPts val="0"/>
              </a:spcAft>
              <a:buClr>
                <a:srgbClr val="7F7F7F"/>
              </a:buClr>
              <a:buSzPts val="213"/>
              <a:buFont typeface="Lato"/>
              <a:buNone/>
            </a:pPr>
            <a:r>
              <a:t/>
            </a:r>
            <a:endParaRPr sz="850">
              <a:solidFill>
                <a:srgbClr val="7F7F7F"/>
              </a:solidFill>
              <a:latin typeface="Lato"/>
              <a:ea typeface="Lato"/>
              <a:cs typeface="Lato"/>
              <a:sym typeface="Lato"/>
            </a:endParaRPr>
          </a:p>
        </p:txBody>
      </p:sp>
      <p:grpSp>
        <p:nvGrpSpPr>
          <p:cNvPr id="145" name="Shape 145"/>
          <p:cNvGrpSpPr/>
          <p:nvPr/>
        </p:nvGrpSpPr>
        <p:grpSpPr>
          <a:xfrm rot="-5400000">
            <a:off x="6357064" y="2072201"/>
            <a:ext cx="43605" cy="321480"/>
            <a:chOff x="2347913" y="3571523"/>
            <a:chExt cx="61200" cy="451200"/>
          </a:xfrm>
        </p:grpSpPr>
        <p:cxnSp>
          <p:nvCxnSpPr>
            <p:cNvPr id="146" name="Shape 146"/>
            <p:cNvCxnSpPr>
              <a:stCxn id="147" idx="4"/>
            </p:cNvCxnSpPr>
            <p:nvPr/>
          </p:nvCxnSpPr>
          <p:spPr>
            <a:xfrm rot="-5400000">
              <a:off x="2183663" y="3766373"/>
              <a:ext cx="390000" cy="300"/>
            </a:xfrm>
            <a:prstGeom prst="straightConnector1">
              <a:avLst/>
            </a:prstGeom>
            <a:noFill/>
            <a:ln cap="flat" cmpd="sng" w="12700">
              <a:solidFill>
                <a:srgbClr val="BFBFBF"/>
              </a:solidFill>
              <a:prstDash val="solid"/>
              <a:miter lim="8000"/>
              <a:headEnd len="sm" w="sm" type="none"/>
              <a:tailEnd len="sm" w="sm" type="none"/>
            </a:ln>
          </p:spPr>
        </p:cxnSp>
        <p:sp>
          <p:nvSpPr>
            <p:cNvPr id="147" name="Shape 147"/>
            <p:cNvSpPr/>
            <p:nvPr/>
          </p:nvSpPr>
          <p:spPr>
            <a:xfrm rot="10800000">
              <a:off x="2347913" y="3961523"/>
              <a:ext cx="61200" cy="61200"/>
            </a:xfrm>
            <a:prstGeom prst="ellipse">
              <a:avLst/>
            </a:prstGeom>
            <a:solidFill>
              <a:schemeClr val="lt1"/>
            </a:solidFill>
            <a:ln cap="flat" cmpd="sng" w="12700">
              <a:solidFill>
                <a:srgbClr val="BFBFB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grpSp>
      <p:cxnSp>
        <p:nvCxnSpPr>
          <p:cNvPr id="148" name="Shape 148"/>
          <p:cNvCxnSpPr/>
          <p:nvPr/>
        </p:nvCxnSpPr>
        <p:spPr>
          <a:xfrm rot="10800000">
            <a:off x="4913025" y="2042925"/>
            <a:ext cx="721500" cy="193200"/>
          </a:xfrm>
          <a:prstGeom prst="straightConnector1">
            <a:avLst/>
          </a:prstGeom>
          <a:noFill/>
          <a:ln cap="flat" cmpd="sng" w="19050">
            <a:solidFill>
              <a:srgbClr val="BFBFBF"/>
            </a:solidFill>
            <a:prstDash val="solid"/>
            <a:miter lim="8000"/>
            <a:headEnd len="sm" w="sm" type="none"/>
            <a:tailEnd len="sm" w="sm" type="none"/>
          </a:ln>
        </p:spPr>
      </p:cxnSp>
      <p:sp>
        <p:nvSpPr>
          <p:cNvPr id="149" name="Shape 149"/>
          <p:cNvSpPr txBox="1"/>
          <p:nvPr/>
        </p:nvSpPr>
        <p:spPr>
          <a:xfrm>
            <a:off x="4158714" y="3022650"/>
            <a:ext cx="700800" cy="166800"/>
          </a:xfrm>
          <a:prstGeom prst="rect">
            <a:avLst/>
          </a:prstGeom>
          <a:noFill/>
          <a:ln>
            <a:noFill/>
          </a:ln>
        </p:spPr>
        <p:txBody>
          <a:bodyPr anchorCtr="0" anchor="t" bIns="0" lIns="0" spcFirstLastPara="1" rIns="0" wrap="square" tIns="0">
            <a:noAutofit/>
          </a:bodyPr>
          <a:lstStyle/>
          <a:p>
            <a:pPr indent="0" lvl="0" marL="0" marR="0" rtl="0" algn="just">
              <a:lnSpc>
                <a:spcPct val="118181"/>
              </a:lnSpc>
              <a:spcBef>
                <a:spcPts val="0"/>
              </a:spcBef>
              <a:spcAft>
                <a:spcPts val="0"/>
              </a:spcAft>
              <a:buClr>
                <a:schemeClr val="dk2"/>
              </a:buClr>
              <a:buSzPts val="275"/>
              <a:buFont typeface="Lato"/>
              <a:buNone/>
            </a:pPr>
            <a:r>
              <a:rPr b="1" lang="en-US" sz="1100">
                <a:solidFill>
                  <a:schemeClr val="dk2"/>
                </a:solidFill>
                <a:latin typeface="Lato"/>
                <a:ea typeface="Lato"/>
                <a:cs typeface="Lato"/>
                <a:sym typeface="Lato"/>
              </a:rPr>
              <a:t>Technical</a:t>
            </a:r>
            <a:endParaRPr/>
          </a:p>
        </p:txBody>
      </p:sp>
      <p:cxnSp>
        <p:nvCxnSpPr>
          <p:cNvPr id="150" name="Shape 150"/>
          <p:cNvCxnSpPr/>
          <p:nvPr/>
        </p:nvCxnSpPr>
        <p:spPr>
          <a:xfrm flipH="1" rot="10800000">
            <a:off x="4959476" y="2893394"/>
            <a:ext cx="700800" cy="187800"/>
          </a:xfrm>
          <a:prstGeom prst="straightConnector1">
            <a:avLst/>
          </a:prstGeom>
          <a:noFill/>
          <a:ln cap="flat" cmpd="sng" w="19050">
            <a:solidFill>
              <a:srgbClr val="BFBFBF"/>
            </a:solidFill>
            <a:prstDash val="solid"/>
            <a:miter lim="8000"/>
            <a:headEnd len="sm" w="sm" type="none"/>
            <a:tailEnd len="sm" w="sm" type="none"/>
          </a:ln>
        </p:spPr>
      </p:cxnSp>
      <p:grpSp>
        <p:nvGrpSpPr>
          <p:cNvPr id="151" name="Shape 151"/>
          <p:cNvGrpSpPr/>
          <p:nvPr/>
        </p:nvGrpSpPr>
        <p:grpSpPr>
          <a:xfrm rot="-5400000">
            <a:off x="6403414" y="2694339"/>
            <a:ext cx="43605" cy="321480"/>
            <a:chOff x="2347913" y="3571523"/>
            <a:chExt cx="61200" cy="451200"/>
          </a:xfrm>
        </p:grpSpPr>
        <p:cxnSp>
          <p:nvCxnSpPr>
            <p:cNvPr id="152" name="Shape 152"/>
            <p:cNvCxnSpPr>
              <a:stCxn id="153" idx="4"/>
            </p:cNvCxnSpPr>
            <p:nvPr/>
          </p:nvCxnSpPr>
          <p:spPr>
            <a:xfrm rot="-5400000">
              <a:off x="2183663" y="3766373"/>
              <a:ext cx="390000" cy="300"/>
            </a:xfrm>
            <a:prstGeom prst="straightConnector1">
              <a:avLst/>
            </a:prstGeom>
            <a:noFill/>
            <a:ln cap="flat" cmpd="sng" w="12700">
              <a:solidFill>
                <a:srgbClr val="BFBFBF"/>
              </a:solidFill>
              <a:prstDash val="solid"/>
              <a:miter lim="8000"/>
              <a:headEnd len="sm" w="sm" type="none"/>
              <a:tailEnd len="sm" w="sm" type="none"/>
            </a:ln>
          </p:spPr>
        </p:cxnSp>
        <p:sp>
          <p:nvSpPr>
            <p:cNvPr id="153" name="Shape 153"/>
            <p:cNvSpPr/>
            <p:nvPr/>
          </p:nvSpPr>
          <p:spPr>
            <a:xfrm rot="10800000">
              <a:off x="2347913" y="3961523"/>
              <a:ext cx="61200" cy="61200"/>
            </a:xfrm>
            <a:prstGeom prst="ellipse">
              <a:avLst/>
            </a:prstGeom>
            <a:solidFill>
              <a:schemeClr val="lt1"/>
            </a:solidFill>
            <a:ln cap="flat" cmpd="sng" w="12700">
              <a:solidFill>
                <a:srgbClr val="BFBFB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grpSp>
      <p:sp>
        <p:nvSpPr>
          <p:cNvPr id="154" name="Shape 154"/>
          <p:cNvSpPr txBox="1"/>
          <p:nvPr/>
        </p:nvSpPr>
        <p:spPr>
          <a:xfrm>
            <a:off x="6982825" y="3254571"/>
            <a:ext cx="924300" cy="204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lang="en-US" sz="850">
                <a:solidFill>
                  <a:srgbClr val="7F7F7F"/>
                </a:solidFill>
                <a:latin typeface="Lato"/>
                <a:ea typeface="Lato"/>
                <a:cs typeface="Lato"/>
                <a:sym typeface="Lato"/>
              </a:rPr>
              <a:t>Hardware</a:t>
            </a:r>
            <a:endParaRPr sz="850">
              <a:solidFill>
                <a:srgbClr val="7F7F7F"/>
              </a:solidFill>
              <a:latin typeface="Lato"/>
              <a:ea typeface="Lato"/>
              <a:cs typeface="Lato"/>
              <a:sym typeface="Lato"/>
            </a:endParaRPr>
          </a:p>
          <a:p>
            <a:pPr indent="0" lvl="0" marL="0" marR="0" rtl="0" algn="ctr">
              <a:lnSpc>
                <a:spcPct val="110000"/>
              </a:lnSpc>
              <a:spcBef>
                <a:spcPts val="0"/>
              </a:spcBef>
              <a:spcAft>
                <a:spcPts val="0"/>
              </a:spcAft>
              <a:buClr>
                <a:srgbClr val="7F7F7F"/>
              </a:buClr>
              <a:buSzPts val="213"/>
              <a:buFont typeface="Lato"/>
              <a:buNone/>
            </a:pPr>
            <a:r>
              <a:t/>
            </a:r>
            <a:endParaRPr sz="850">
              <a:solidFill>
                <a:srgbClr val="7F7F7F"/>
              </a:solidFill>
              <a:latin typeface="Lato"/>
              <a:ea typeface="Lato"/>
              <a:cs typeface="Lato"/>
              <a:sym typeface="Lato"/>
            </a:endParaRPr>
          </a:p>
        </p:txBody>
      </p:sp>
      <p:sp>
        <p:nvSpPr>
          <p:cNvPr id="155" name="Shape 155"/>
          <p:cNvSpPr txBox="1"/>
          <p:nvPr/>
        </p:nvSpPr>
        <p:spPr>
          <a:xfrm>
            <a:off x="6982821" y="2782857"/>
            <a:ext cx="924300" cy="204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US" sz="850">
                <a:solidFill>
                  <a:srgbClr val="7F7F7F"/>
                </a:solidFill>
                <a:latin typeface="Lato"/>
                <a:ea typeface="Lato"/>
                <a:cs typeface="Lato"/>
                <a:sym typeface="Lato"/>
              </a:rPr>
              <a:t>Artificial Intelligence</a:t>
            </a:r>
            <a:endParaRPr sz="850">
              <a:solidFill>
                <a:srgbClr val="7F7F7F"/>
              </a:solidFill>
              <a:latin typeface="Lato"/>
              <a:ea typeface="Lato"/>
              <a:cs typeface="Lato"/>
              <a:sym typeface="Lato"/>
            </a:endParaRPr>
          </a:p>
          <a:p>
            <a:pPr indent="0" lvl="0" marL="0" rtl="0" algn="l">
              <a:lnSpc>
                <a:spcPct val="110000"/>
              </a:lnSpc>
              <a:spcBef>
                <a:spcPts val="0"/>
              </a:spcBef>
              <a:spcAft>
                <a:spcPts val="0"/>
              </a:spcAft>
              <a:buClr>
                <a:srgbClr val="7F7F7F"/>
              </a:buClr>
              <a:buSzPts val="213"/>
              <a:buFont typeface="Lato"/>
              <a:buNone/>
            </a:pPr>
            <a:r>
              <a:t/>
            </a:r>
            <a:endParaRPr sz="850">
              <a:solidFill>
                <a:srgbClr val="7F7F7F"/>
              </a:solidFill>
              <a:latin typeface="Lato"/>
              <a:ea typeface="Lato"/>
              <a:cs typeface="Lato"/>
              <a:sym typeface="Lato"/>
            </a:endParaRPr>
          </a:p>
        </p:txBody>
      </p:sp>
      <p:grpSp>
        <p:nvGrpSpPr>
          <p:cNvPr id="156" name="Shape 156"/>
          <p:cNvGrpSpPr/>
          <p:nvPr/>
        </p:nvGrpSpPr>
        <p:grpSpPr>
          <a:xfrm rot="-5400000">
            <a:off x="6403414" y="3196264"/>
            <a:ext cx="43605" cy="321480"/>
            <a:chOff x="2347913" y="3571523"/>
            <a:chExt cx="61200" cy="451200"/>
          </a:xfrm>
        </p:grpSpPr>
        <p:cxnSp>
          <p:nvCxnSpPr>
            <p:cNvPr id="157" name="Shape 157"/>
            <p:cNvCxnSpPr>
              <a:stCxn id="158" idx="4"/>
            </p:cNvCxnSpPr>
            <p:nvPr/>
          </p:nvCxnSpPr>
          <p:spPr>
            <a:xfrm rot="-5400000">
              <a:off x="2183663" y="3766373"/>
              <a:ext cx="390000" cy="300"/>
            </a:xfrm>
            <a:prstGeom prst="straightConnector1">
              <a:avLst/>
            </a:prstGeom>
            <a:noFill/>
            <a:ln cap="flat" cmpd="sng" w="12700">
              <a:solidFill>
                <a:srgbClr val="BFBFBF"/>
              </a:solidFill>
              <a:prstDash val="solid"/>
              <a:miter lim="8000"/>
              <a:headEnd len="sm" w="sm" type="none"/>
              <a:tailEnd len="sm" w="sm" type="none"/>
            </a:ln>
          </p:spPr>
        </p:cxnSp>
        <p:sp>
          <p:nvSpPr>
            <p:cNvPr id="158" name="Shape 158"/>
            <p:cNvSpPr/>
            <p:nvPr/>
          </p:nvSpPr>
          <p:spPr>
            <a:xfrm rot="10800000">
              <a:off x="2347913" y="3961523"/>
              <a:ext cx="61200" cy="61200"/>
            </a:xfrm>
            <a:prstGeom prst="ellipse">
              <a:avLst/>
            </a:prstGeom>
            <a:solidFill>
              <a:schemeClr val="lt1"/>
            </a:solidFill>
            <a:ln cap="flat" cmpd="sng" w="12700">
              <a:solidFill>
                <a:srgbClr val="BFBFB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grpSp>
      <p:cxnSp>
        <p:nvCxnSpPr>
          <p:cNvPr id="159" name="Shape 159"/>
          <p:cNvCxnSpPr/>
          <p:nvPr/>
        </p:nvCxnSpPr>
        <p:spPr>
          <a:xfrm rot="10800000">
            <a:off x="4959375" y="3166988"/>
            <a:ext cx="721500" cy="193200"/>
          </a:xfrm>
          <a:prstGeom prst="straightConnector1">
            <a:avLst/>
          </a:prstGeom>
          <a:noFill/>
          <a:ln cap="flat" cmpd="sng" w="19050">
            <a:solidFill>
              <a:srgbClr val="BFBFBF"/>
            </a:solidFill>
            <a:prstDash val="solid"/>
            <a:miter lim="8000"/>
            <a:headEnd len="sm" w="sm" type="none"/>
            <a:tailEnd len="sm" w="sm" type="none"/>
          </a:ln>
        </p:spPr>
      </p:cxnSp>
      <p:cxnSp>
        <p:nvCxnSpPr>
          <p:cNvPr id="160" name="Shape 160"/>
          <p:cNvCxnSpPr/>
          <p:nvPr/>
        </p:nvCxnSpPr>
        <p:spPr>
          <a:xfrm flipH="1" rot="10800000">
            <a:off x="4989539" y="3897269"/>
            <a:ext cx="700800" cy="187800"/>
          </a:xfrm>
          <a:prstGeom prst="straightConnector1">
            <a:avLst/>
          </a:prstGeom>
          <a:noFill/>
          <a:ln cap="flat" cmpd="sng" w="19050">
            <a:solidFill>
              <a:srgbClr val="BFBFBF"/>
            </a:solidFill>
            <a:prstDash val="solid"/>
            <a:miter lim="8000"/>
            <a:headEnd len="sm" w="sm" type="none"/>
            <a:tailEnd len="sm" w="sm" type="none"/>
          </a:ln>
        </p:spPr>
      </p:cxnSp>
      <p:grpSp>
        <p:nvGrpSpPr>
          <p:cNvPr id="161" name="Shape 161"/>
          <p:cNvGrpSpPr/>
          <p:nvPr/>
        </p:nvGrpSpPr>
        <p:grpSpPr>
          <a:xfrm rot="-5400000">
            <a:off x="6357276" y="3698214"/>
            <a:ext cx="43605" cy="321480"/>
            <a:chOff x="2347913" y="3571523"/>
            <a:chExt cx="61200" cy="451200"/>
          </a:xfrm>
        </p:grpSpPr>
        <p:cxnSp>
          <p:nvCxnSpPr>
            <p:cNvPr id="162" name="Shape 162"/>
            <p:cNvCxnSpPr>
              <a:stCxn id="163" idx="4"/>
            </p:cNvCxnSpPr>
            <p:nvPr/>
          </p:nvCxnSpPr>
          <p:spPr>
            <a:xfrm rot="-5400000">
              <a:off x="2183663" y="3766373"/>
              <a:ext cx="390000" cy="300"/>
            </a:xfrm>
            <a:prstGeom prst="straightConnector1">
              <a:avLst/>
            </a:prstGeom>
            <a:noFill/>
            <a:ln cap="flat" cmpd="sng" w="12700">
              <a:solidFill>
                <a:srgbClr val="BFBFBF"/>
              </a:solidFill>
              <a:prstDash val="solid"/>
              <a:miter lim="8000"/>
              <a:headEnd len="sm" w="sm" type="none"/>
              <a:tailEnd len="sm" w="sm" type="none"/>
            </a:ln>
          </p:spPr>
        </p:cxnSp>
        <p:sp>
          <p:nvSpPr>
            <p:cNvPr id="163" name="Shape 163"/>
            <p:cNvSpPr/>
            <p:nvPr/>
          </p:nvSpPr>
          <p:spPr>
            <a:xfrm rot="10800000">
              <a:off x="2347913" y="3961523"/>
              <a:ext cx="61200" cy="61200"/>
            </a:xfrm>
            <a:prstGeom prst="ellipse">
              <a:avLst/>
            </a:prstGeom>
            <a:solidFill>
              <a:schemeClr val="lt1"/>
            </a:solidFill>
            <a:ln cap="flat" cmpd="sng" w="12700">
              <a:solidFill>
                <a:srgbClr val="BFBFB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grpSp>
      <p:sp>
        <p:nvSpPr>
          <p:cNvPr id="164" name="Shape 164"/>
          <p:cNvSpPr txBox="1"/>
          <p:nvPr/>
        </p:nvSpPr>
        <p:spPr>
          <a:xfrm>
            <a:off x="7012888" y="4258446"/>
            <a:ext cx="924300" cy="204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US" sz="850">
                <a:solidFill>
                  <a:srgbClr val="7F7F7F"/>
                </a:solidFill>
                <a:latin typeface="Lato"/>
                <a:ea typeface="Lato"/>
                <a:cs typeface="Lato"/>
                <a:sym typeface="Lato"/>
              </a:rPr>
              <a:t>Policy and Safety Standard</a:t>
            </a:r>
            <a:endParaRPr sz="850">
              <a:solidFill>
                <a:srgbClr val="7F7F7F"/>
              </a:solidFill>
              <a:latin typeface="Lato"/>
              <a:ea typeface="Lato"/>
              <a:cs typeface="Lato"/>
              <a:sym typeface="Lato"/>
            </a:endParaRPr>
          </a:p>
          <a:p>
            <a:pPr indent="0" lvl="0" marL="0" marR="0" rtl="0" algn="ctr">
              <a:lnSpc>
                <a:spcPct val="110000"/>
              </a:lnSpc>
              <a:spcBef>
                <a:spcPts val="0"/>
              </a:spcBef>
              <a:spcAft>
                <a:spcPts val="0"/>
              </a:spcAft>
              <a:buClr>
                <a:srgbClr val="7F7F7F"/>
              </a:buClr>
              <a:buSzPts val="213"/>
              <a:buFont typeface="Lato"/>
              <a:buNone/>
            </a:pPr>
            <a:r>
              <a:t/>
            </a:r>
            <a:endParaRPr sz="850">
              <a:solidFill>
                <a:srgbClr val="7F7F7F"/>
              </a:solidFill>
              <a:latin typeface="Lato"/>
              <a:ea typeface="Lato"/>
              <a:cs typeface="Lato"/>
              <a:sym typeface="Lato"/>
            </a:endParaRPr>
          </a:p>
        </p:txBody>
      </p:sp>
      <p:sp>
        <p:nvSpPr>
          <p:cNvPr id="165" name="Shape 165"/>
          <p:cNvSpPr txBox="1"/>
          <p:nvPr/>
        </p:nvSpPr>
        <p:spPr>
          <a:xfrm>
            <a:off x="6936683" y="3786732"/>
            <a:ext cx="924300" cy="204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lang="en-US" sz="850">
                <a:solidFill>
                  <a:srgbClr val="7F7F7F"/>
                </a:solidFill>
                <a:latin typeface="Lato"/>
                <a:ea typeface="Lato"/>
                <a:cs typeface="Lato"/>
                <a:sym typeface="Lato"/>
              </a:rPr>
              <a:t>Liability Issues</a:t>
            </a:r>
            <a:endParaRPr sz="850">
              <a:solidFill>
                <a:srgbClr val="7F7F7F"/>
              </a:solidFill>
              <a:latin typeface="Lato"/>
              <a:ea typeface="Lato"/>
              <a:cs typeface="Lato"/>
              <a:sym typeface="Lato"/>
            </a:endParaRPr>
          </a:p>
          <a:p>
            <a:pPr indent="0" lvl="0" marL="0" rtl="0" algn="l">
              <a:lnSpc>
                <a:spcPct val="110000"/>
              </a:lnSpc>
              <a:spcBef>
                <a:spcPts val="0"/>
              </a:spcBef>
              <a:spcAft>
                <a:spcPts val="0"/>
              </a:spcAft>
              <a:buClr>
                <a:srgbClr val="7F7F7F"/>
              </a:buClr>
              <a:buSzPts val="213"/>
              <a:buFont typeface="Lato"/>
              <a:buNone/>
            </a:pPr>
            <a:r>
              <a:t/>
            </a:r>
            <a:endParaRPr sz="850">
              <a:solidFill>
                <a:srgbClr val="7F7F7F"/>
              </a:solidFill>
              <a:latin typeface="Lato"/>
              <a:ea typeface="Lato"/>
              <a:cs typeface="Lato"/>
              <a:sym typeface="Lato"/>
            </a:endParaRPr>
          </a:p>
        </p:txBody>
      </p:sp>
      <p:grpSp>
        <p:nvGrpSpPr>
          <p:cNvPr id="166" name="Shape 166"/>
          <p:cNvGrpSpPr/>
          <p:nvPr/>
        </p:nvGrpSpPr>
        <p:grpSpPr>
          <a:xfrm rot="-5400000">
            <a:off x="6433476" y="4200139"/>
            <a:ext cx="43605" cy="321480"/>
            <a:chOff x="2347913" y="3571523"/>
            <a:chExt cx="61200" cy="451200"/>
          </a:xfrm>
        </p:grpSpPr>
        <p:cxnSp>
          <p:nvCxnSpPr>
            <p:cNvPr id="167" name="Shape 167"/>
            <p:cNvCxnSpPr>
              <a:stCxn id="168" idx="4"/>
            </p:cNvCxnSpPr>
            <p:nvPr/>
          </p:nvCxnSpPr>
          <p:spPr>
            <a:xfrm rot="-5400000">
              <a:off x="2183663" y="3766373"/>
              <a:ext cx="390000" cy="300"/>
            </a:xfrm>
            <a:prstGeom prst="straightConnector1">
              <a:avLst/>
            </a:prstGeom>
            <a:noFill/>
            <a:ln cap="flat" cmpd="sng" w="12700">
              <a:solidFill>
                <a:srgbClr val="BFBFBF"/>
              </a:solidFill>
              <a:prstDash val="solid"/>
              <a:miter lim="8000"/>
              <a:headEnd len="sm" w="sm" type="none"/>
              <a:tailEnd len="sm" w="sm" type="none"/>
            </a:ln>
          </p:spPr>
        </p:cxnSp>
        <p:sp>
          <p:nvSpPr>
            <p:cNvPr id="168" name="Shape 168"/>
            <p:cNvSpPr/>
            <p:nvPr/>
          </p:nvSpPr>
          <p:spPr>
            <a:xfrm rot="10800000">
              <a:off x="2347913" y="3961523"/>
              <a:ext cx="61200" cy="61200"/>
            </a:xfrm>
            <a:prstGeom prst="ellipse">
              <a:avLst/>
            </a:prstGeom>
            <a:solidFill>
              <a:schemeClr val="lt1"/>
            </a:solidFill>
            <a:ln cap="flat" cmpd="sng" w="12700">
              <a:solidFill>
                <a:srgbClr val="BFBFB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grpSp>
      <p:cxnSp>
        <p:nvCxnSpPr>
          <p:cNvPr id="169" name="Shape 169"/>
          <p:cNvCxnSpPr/>
          <p:nvPr/>
        </p:nvCxnSpPr>
        <p:spPr>
          <a:xfrm rot="10800000">
            <a:off x="4989438" y="4170863"/>
            <a:ext cx="721500" cy="193200"/>
          </a:xfrm>
          <a:prstGeom prst="straightConnector1">
            <a:avLst/>
          </a:prstGeom>
          <a:noFill/>
          <a:ln cap="flat" cmpd="sng" w="19050">
            <a:solidFill>
              <a:srgbClr val="BFBFBF"/>
            </a:solidFill>
            <a:prstDash val="solid"/>
            <a:miter lim="8000"/>
            <a:headEnd len="sm" w="sm" type="none"/>
            <a:tailEnd len="sm" w="sm" type="none"/>
          </a:ln>
        </p:spPr>
      </p:cxnSp>
      <p:sp>
        <p:nvSpPr>
          <p:cNvPr id="170" name="Shape 170"/>
          <p:cNvSpPr/>
          <p:nvPr/>
        </p:nvSpPr>
        <p:spPr>
          <a:xfrm>
            <a:off x="5728397" y="2704842"/>
            <a:ext cx="360900" cy="360900"/>
          </a:xfrm>
          <a:prstGeom prst="ellipse">
            <a:avLst/>
          </a:prstGeom>
          <a:solidFill>
            <a:schemeClr val="accent3"/>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grpSp>
        <p:nvGrpSpPr>
          <p:cNvPr id="171" name="Shape 171"/>
          <p:cNvGrpSpPr/>
          <p:nvPr/>
        </p:nvGrpSpPr>
        <p:grpSpPr>
          <a:xfrm>
            <a:off x="5720316" y="2041471"/>
            <a:ext cx="377060" cy="382234"/>
            <a:chOff x="5417053" y="3350894"/>
            <a:chExt cx="533400" cy="533400"/>
          </a:xfrm>
        </p:grpSpPr>
        <p:sp>
          <p:nvSpPr>
            <p:cNvPr id="172" name="Shape 172"/>
            <p:cNvSpPr/>
            <p:nvPr/>
          </p:nvSpPr>
          <p:spPr>
            <a:xfrm>
              <a:off x="5417053" y="3350894"/>
              <a:ext cx="533400" cy="533400"/>
            </a:xfrm>
            <a:prstGeom prst="ellipse">
              <a:avLst/>
            </a:prstGeom>
            <a:solidFill>
              <a:schemeClr val="accent5"/>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73" name="Shape 173"/>
            <p:cNvSpPr/>
            <p:nvPr/>
          </p:nvSpPr>
          <p:spPr>
            <a:xfrm>
              <a:off x="5568614" y="3507558"/>
              <a:ext cx="248400" cy="233100"/>
            </a:xfrm>
            <a:custGeom>
              <a:pathLst>
                <a:path extrusionOk="0" h="120000" w="120000">
                  <a:moveTo>
                    <a:pt x="11261" y="0"/>
                  </a:moveTo>
                  <a:cubicBezTo>
                    <a:pt x="5038" y="0"/>
                    <a:pt x="0" y="5372"/>
                    <a:pt x="0" y="12000"/>
                  </a:cubicBezTo>
                  <a:lnTo>
                    <a:pt x="0" y="92055"/>
                  </a:lnTo>
                  <a:cubicBezTo>
                    <a:pt x="0" y="98666"/>
                    <a:pt x="4983" y="104033"/>
                    <a:pt x="11183" y="104055"/>
                  </a:cubicBezTo>
                  <a:lnTo>
                    <a:pt x="48738" y="104055"/>
                  </a:lnTo>
                  <a:lnTo>
                    <a:pt x="48738" y="108883"/>
                  </a:lnTo>
                  <a:lnTo>
                    <a:pt x="25316" y="112105"/>
                  </a:lnTo>
                  <a:cubicBezTo>
                    <a:pt x="23644" y="112555"/>
                    <a:pt x="22516" y="114138"/>
                    <a:pt x="22516" y="115972"/>
                  </a:cubicBezTo>
                  <a:cubicBezTo>
                    <a:pt x="22516" y="118183"/>
                    <a:pt x="24150" y="120000"/>
                    <a:pt x="26222" y="120000"/>
                  </a:cubicBezTo>
                  <a:lnTo>
                    <a:pt x="93777" y="120000"/>
                  </a:lnTo>
                  <a:cubicBezTo>
                    <a:pt x="95850" y="120000"/>
                    <a:pt x="97555" y="118183"/>
                    <a:pt x="97555" y="115972"/>
                  </a:cubicBezTo>
                  <a:cubicBezTo>
                    <a:pt x="97555" y="114138"/>
                    <a:pt x="96355" y="112555"/>
                    <a:pt x="94683" y="112105"/>
                  </a:cubicBezTo>
                  <a:lnTo>
                    <a:pt x="71261" y="108883"/>
                  </a:lnTo>
                  <a:lnTo>
                    <a:pt x="71261" y="104055"/>
                  </a:lnTo>
                  <a:lnTo>
                    <a:pt x="108816" y="104055"/>
                  </a:lnTo>
                  <a:cubicBezTo>
                    <a:pt x="115016" y="104033"/>
                    <a:pt x="120000" y="98666"/>
                    <a:pt x="120000" y="92055"/>
                  </a:cubicBezTo>
                  <a:lnTo>
                    <a:pt x="120000" y="12000"/>
                  </a:lnTo>
                  <a:cubicBezTo>
                    <a:pt x="120000" y="5372"/>
                    <a:pt x="114955" y="0"/>
                    <a:pt x="108738" y="0"/>
                  </a:cubicBezTo>
                  <a:lnTo>
                    <a:pt x="11261" y="0"/>
                  </a:lnTo>
                  <a:close/>
                  <a:moveTo>
                    <a:pt x="11261" y="8055"/>
                  </a:moveTo>
                  <a:lnTo>
                    <a:pt x="108738" y="8055"/>
                  </a:lnTo>
                  <a:cubicBezTo>
                    <a:pt x="110805" y="8055"/>
                    <a:pt x="112516" y="9794"/>
                    <a:pt x="112516" y="12000"/>
                  </a:cubicBezTo>
                  <a:cubicBezTo>
                    <a:pt x="112516" y="12000"/>
                    <a:pt x="112516" y="92055"/>
                    <a:pt x="112516" y="92055"/>
                  </a:cubicBezTo>
                  <a:cubicBezTo>
                    <a:pt x="112516" y="94261"/>
                    <a:pt x="110805" y="96000"/>
                    <a:pt x="108738" y="96000"/>
                  </a:cubicBezTo>
                  <a:lnTo>
                    <a:pt x="75038" y="96000"/>
                  </a:lnTo>
                  <a:lnTo>
                    <a:pt x="45038" y="96000"/>
                  </a:lnTo>
                  <a:lnTo>
                    <a:pt x="11261" y="96000"/>
                  </a:lnTo>
                  <a:cubicBezTo>
                    <a:pt x="9183" y="96000"/>
                    <a:pt x="7483" y="94261"/>
                    <a:pt x="7483" y="92055"/>
                  </a:cubicBezTo>
                  <a:lnTo>
                    <a:pt x="7483" y="12000"/>
                  </a:lnTo>
                  <a:cubicBezTo>
                    <a:pt x="7483" y="9794"/>
                    <a:pt x="9183" y="8055"/>
                    <a:pt x="11261" y="8055"/>
                  </a:cubicBezTo>
                  <a:close/>
                  <a:moveTo>
                    <a:pt x="18738" y="16027"/>
                  </a:moveTo>
                  <a:cubicBezTo>
                    <a:pt x="16666" y="16027"/>
                    <a:pt x="14961" y="17838"/>
                    <a:pt x="14961" y="20055"/>
                  </a:cubicBezTo>
                  <a:lnTo>
                    <a:pt x="14961" y="76027"/>
                  </a:lnTo>
                  <a:cubicBezTo>
                    <a:pt x="14961" y="78238"/>
                    <a:pt x="16666" y="80055"/>
                    <a:pt x="18738" y="80055"/>
                  </a:cubicBezTo>
                  <a:lnTo>
                    <a:pt x="101261" y="80055"/>
                  </a:lnTo>
                  <a:cubicBezTo>
                    <a:pt x="103333" y="80055"/>
                    <a:pt x="105038" y="78238"/>
                    <a:pt x="105038" y="76027"/>
                  </a:cubicBezTo>
                  <a:lnTo>
                    <a:pt x="105038" y="20055"/>
                  </a:lnTo>
                  <a:cubicBezTo>
                    <a:pt x="105038" y="17838"/>
                    <a:pt x="103333" y="16027"/>
                    <a:pt x="101261" y="16027"/>
                  </a:cubicBezTo>
                  <a:lnTo>
                    <a:pt x="18738" y="16027"/>
                  </a:lnTo>
                  <a:close/>
                  <a:moveTo>
                    <a:pt x="18738" y="20055"/>
                  </a:moveTo>
                  <a:lnTo>
                    <a:pt x="101261" y="20055"/>
                  </a:lnTo>
                  <a:cubicBezTo>
                    <a:pt x="101261" y="20055"/>
                    <a:pt x="101261" y="76027"/>
                    <a:pt x="101261" y="76027"/>
                  </a:cubicBezTo>
                  <a:lnTo>
                    <a:pt x="18738" y="76027"/>
                  </a:lnTo>
                  <a:lnTo>
                    <a:pt x="18738" y="20055"/>
                  </a:lnTo>
                  <a:close/>
                </a:path>
              </a:pathLst>
            </a:custGeom>
            <a:solidFill>
              <a:srgbClr val="FFFFF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grpSp>
      <p:sp>
        <p:nvSpPr>
          <p:cNvPr id="174" name="Shape 174"/>
          <p:cNvSpPr/>
          <p:nvPr/>
        </p:nvSpPr>
        <p:spPr>
          <a:xfrm>
            <a:off x="5728400" y="3189363"/>
            <a:ext cx="360900" cy="365700"/>
          </a:xfrm>
          <a:prstGeom prst="ellipse">
            <a:avLst/>
          </a:prstGeom>
          <a:solidFill>
            <a:schemeClr val="accent4"/>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75" name="Shape 175"/>
          <p:cNvSpPr/>
          <p:nvPr/>
        </p:nvSpPr>
        <p:spPr>
          <a:xfrm>
            <a:off x="5733402" y="4178041"/>
            <a:ext cx="365700" cy="365700"/>
          </a:xfrm>
          <a:prstGeom prst="ellipse">
            <a:avLst/>
          </a:prstGeom>
          <a:solidFill>
            <a:schemeClr val="accent6"/>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pic>
        <p:nvPicPr>
          <p:cNvPr id="176" name="Shape 176"/>
          <p:cNvPicPr preferRelativeResize="0"/>
          <p:nvPr/>
        </p:nvPicPr>
        <p:blipFill>
          <a:blip r:embed="rId3">
            <a:alphaModFix/>
          </a:blip>
          <a:stretch>
            <a:fillRect/>
          </a:stretch>
        </p:blipFill>
        <p:spPr>
          <a:xfrm>
            <a:off x="937200" y="2091950"/>
            <a:ext cx="1264400" cy="1264400"/>
          </a:xfrm>
          <a:prstGeom prst="rect">
            <a:avLst/>
          </a:prstGeom>
          <a:noFill/>
          <a:ln>
            <a:noFill/>
          </a:ln>
        </p:spPr>
      </p:pic>
      <p:sp>
        <p:nvSpPr>
          <p:cNvPr id="177" name="Shape 177"/>
          <p:cNvSpPr/>
          <p:nvPr/>
        </p:nvSpPr>
        <p:spPr>
          <a:xfrm>
            <a:off x="5837540" y="4282182"/>
            <a:ext cx="157500" cy="157500"/>
          </a:xfrm>
          <a:custGeom>
            <a:pathLst>
              <a:path extrusionOk="0" h="120000" w="120000">
                <a:moveTo>
                  <a:pt x="107594" y="44144"/>
                </a:moveTo>
                <a:lnTo>
                  <a:pt x="101280" y="50511"/>
                </a:lnTo>
                <a:cubicBezTo>
                  <a:pt x="101280" y="49666"/>
                  <a:pt x="101383" y="48844"/>
                  <a:pt x="101303" y="47983"/>
                </a:cubicBezTo>
                <a:cubicBezTo>
                  <a:pt x="100641" y="40727"/>
                  <a:pt x="97261" y="33711"/>
                  <a:pt x="91764" y="28227"/>
                </a:cubicBezTo>
                <a:cubicBezTo>
                  <a:pt x="85655" y="22111"/>
                  <a:pt x="77560" y="18605"/>
                  <a:pt x="69539" y="18583"/>
                </a:cubicBezTo>
                <a:lnTo>
                  <a:pt x="75750" y="12322"/>
                </a:lnTo>
                <a:cubicBezTo>
                  <a:pt x="78856" y="9222"/>
                  <a:pt x="83189" y="7500"/>
                  <a:pt x="87933" y="7500"/>
                </a:cubicBezTo>
                <a:cubicBezTo>
                  <a:pt x="93973" y="7500"/>
                  <a:pt x="100173" y="10227"/>
                  <a:pt x="104934" y="14983"/>
                </a:cubicBezTo>
                <a:cubicBezTo>
                  <a:pt x="109410" y="19450"/>
                  <a:pt x="112076" y="25000"/>
                  <a:pt x="112458" y="30611"/>
                </a:cubicBezTo>
                <a:cubicBezTo>
                  <a:pt x="112806" y="35850"/>
                  <a:pt x="111082" y="40655"/>
                  <a:pt x="107594" y="44144"/>
                </a:cubicBezTo>
                <a:moveTo>
                  <a:pt x="33276" y="107383"/>
                </a:moveTo>
                <a:cubicBezTo>
                  <a:pt x="33191" y="102355"/>
                  <a:pt x="31136" y="97122"/>
                  <a:pt x="27008" y="92994"/>
                </a:cubicBezTo>
                <a:cubicBezTo>
                  <a:pt x="23098" y="89083"/>
                  <a:pt x="17988" y="86827"/>
                  <a:pt x="12884" y="86627"/>
                </a:cubicBezTo>
                <a:lnTo>
                  <a:pt x="16624" y="73100"/>
                </a:lnTo>
                <a:cubicBezTo>
                  <a:pt x="16898" y="72194"/>
                  <a:pt x="17429" y="71311"/>
                  <a:pt x="18085" y="70527"/>
                </a:cubicBezTo>
                <a:cubicBezTo>
                  <a:pt x="25609" y="65150"/>
                  <a:pt x="37181" y="66733"/>
                  <a:pt x="45214" y="74777"/>
                </a:cubicBezTo>
                <a:cubicBezTo>
                  <a:pt x="53720" y="83277"/>
                  <a:pt x="55027" y="95727"/>
                  <a:pt x="48479" y="103161"/>
                </a:cubicBezTo>
                <a:cubicBezTo>
                  <a:pt x="48051" y="103388"/>
                  <a:pt x="47611" y="103605"/>
                  <a:pt x="47132" y="103750"/>
                </a:cubicBezTo>
                <a:cubicBezTo>
                  <a:pt x="47132" y="103750"/>
                  <a:pt x="33276" y="107383"/>
                  <a:pt x="33276" y="107383"/>
                </a:cubicBezTo>
                <a:close/>
                <a:moveTo>
                  <a:pt x="15630" y="112022"/>
                </a:moveTo>
                <a:cubicBezTo>
                  <a:pt x="15219" y="112116"/>
                  <a:pt x="13946" y="112438"/>
                  <a:pt x="13084" y="112500"/>
                </a:cubicBezTo>
                <a:cubicBezTo>
                  <a:pt x="10001" y="112466"/>
                  <a:pt x="7501" y="109955"/>
                  <a:pt x="7501" y="106877"/>
                </a:cubicBezTo>
                <a:cubicBezTo>
                  <a:pt x="7541" y="106250"/>
                  <a:pt x="7798" y="105161"/>
                  <a:pt x="7878" y="104761"/>
                </a:cubicBezTo>
                <a:lnTo>
                  <a:pt x="11828" y="90461"/>
                </a:lnTo>
                <a:cubicBezTo>
                  <a:pt x="16110" y="90338"/>
                  <a:pt x="20728" y="92016"/>
                  <a:pt x="24353" y="95644"/>
                </a:cubicBezTo>
                <a:cubicBezTo>
                  <a:pt x="28036" y="99327"/>
                  <a:pt x="29765" y="104027"/>
                  <a:pt x="29577" y="108361"/>
                </a:cubicBezTo>
                <a:cubicBezTo>
                  <a:pt x="29577" y="108361"/>
                  <a:pt x="15630" y="112022"/>
                  <a:pt x="15630" y="112022"/>
                </a:cubicBezTo>
                <a:close/>
                <a:moveTo>
                  <a:pt x="39328" y="62105"/>
                </a:moveTo>
                <a:cubicBezTo>
                  <a:pt x="35857" y="60711"/>
                  <a:pt x="32215" y="59911"/>
                  <a:pt x="28567" y="59861"/>
                </a:cubicBezTo>
                <a:lnTo>
                  <a:pt x="57453" y="30755"/>
                </a:lnTo>
                <a:cubicBezTo>
                  <a:pt x="61878" y="26444"/>
                  <a:pt x="68317" y="25200"/>
                  <a:pt x="74660" y="26777"/>
                </a:cubicBezTo>
                <a:cubicBezTo>
                  <a:pt x="74660" y="26777"/>
                  <a:pt x="39328" y="62105"/>
                  <a:pt x="39328" y="62105"/>
                </a:cubicBezTo>
                <a:close/>
                <a:moveTo>
                  <a:pt x="55478" y="75955"/>
                </a:moveTo>
                <a:cubicBezTo>
                  <a:pt x="54079" y="73655"/>
                  <a:pt x="52487" y="71444"/>
                  <a:pt x="50517" y="69477"/>
                </a:cubicBezTo>
                <a:cubicBezTo>
                  <a:pt x="48222" y="67183"/>
                  <a:pt x="45596" y="65394"/>
                  <a:pt x="42856" y="63883"/>
                </a:cubicBezTo>
                <a:lnTo>
                  <a:pt x="78599" y="28133"/>
                </a:lnTo>
                <a:cubicBezTo>
                  <a:pt x="81402" y="29383"/>
                  <a:pt x="84091" y="31155"/>
                  <a:pt x="86466" y="33527"/>
                </a:cubicBezTo>
                <a:cubicBezTo>
                  <a:pt x="88492" y="35550"/>
                  <a:pt x="90062" y="37816"/>
                  <a:pt x="91267" y="40166"/>
                </a:cubicBezTo>
                <a:cubicBezTo>
                  <a:pt x="91267" y="40166"/>
                  <a:pt x="55478" y="75955"/>
                  <a:pt x="55478" y="75955"/>
                </a:cubicBezTo>
                <a:close/>
                <a:moveTo>
                  <a:pt x="60051" y="89233"/>
                </a:moveTo>
                <a:cubicBezTo>
                  <a:pt x="59743" y="85844"/>
                  <a:pt x="58795" y="82527"/>
                  <a:pt x="57362" y="79377"/>
                </a:cubicBezTo>
                <a:lnTo>
                  <a:pt x="92814" y="43927"/>
                </a:lnTo>
                <a:cubicBezTo>
                  <a:pt x="94983" y="50777"/>
                  <a:pt x="93870" y="57944"/>
                  <a:pt x="89115" y="62694"/>
                </a:cubicBezTo>
                <a:cubicBezTo>
                  <a:pt x="89086" y="62722"/>
                  <a:pt x="89046" y="62738"/>
                  <a:pt x="89018" y="62772"/>
                </a:cubicBezTo>
                <a:lnTo>
                  <a:pt x="89069" y="62816"/>
                </a:lnTo>
                <a:lnTo>
                  <a:pt x="60091" y="92027"/>
                </a:lnTo>
                <a:cubicBezTo>
                  <a:pt x="60097" y="91100"/>
                  <a:pt x="60142" y="90177"/>
                  <a:pt x="60051" y="89233"/>
                </a:cubicBezTo>
                <a:moveTo>
                  <a:pt x="110232" y="9677"/>
                </a:moveTo>
                <a:cubicBezTo>
                  <a:pt x="104060" y="3511"/>
                  <a:pt x="95942" y="0"/>
                  <a:pt x="87933" y="0"/>
                </a:cubicBezTo>
                <a:cubicBezTo>
                  <a:pt x="81185" y="0"/>
                  <a:pt x="74962" y="2505"/>
                  <a:pt x="70424" y="7033"/>
                </a:cubicBezTo>
                <a:lnTo>
                  <a:pt x="52173" y="25427"/>
                </a:lnTo>
                <a:cubicBezTo>
                  <a:pt x="52121" y="25477"/>
                  <a:pt x="52053" y="25516"/>
                  <a:pt x="51996" y="25572"/>
                </a:cubicBezTo>
                <a:cubicBezTo>
                  <a:pt x="51967" y="25600"/>
                  <a:pt x="51950" y="25638"/>
                  <a:pt x="51921" y="25672"/>
                </a:cubicBezTo>
                <a:lnTo>
                  <a:pt x="51933" y="25677"/>
                </a:lnTo>
                <a:lnTo>
                  <a:pt x="13193" y="64705"/>
                </a:lnTo>
                <a:cubicBezTo>
                  <a:pt x="11406" y="66477"/>
                  <a:pt x="10110" y="68694"/>
                  <a:pt x="9396" y="71100"/>
                </a:cubicBezTo>
                <a:lnTo>
                  <a:pt x="588" y="103005"/>
                </a:lnTo>
                <a:cubicBezTo>
                  <a:pt x="576" y="103094"/>
                  <a:pt x="0" y="105605"/>
                  <a:pt x="0" y="106877"/>
                </a:cubicBezTo>
                <a:cubicBezTo>
                  <a:pt x="0" y="114122"/>
                  <a:pt x="5885" y="120000"/>
                  <a:pt x="13147" y="120000"/>
                </a:cubicBezTo>
                <a:cubicBezTo>
                  <a:pt x="14586" y="120000"/>
                  <a:pt x="17377" y="119311"/>
                  <a:pt x="17480" y="119294"/>
                </a:cubicBezTo>
                <a:lnTo>
                  <a:pt x="49273" y="110938"/>
                </a:lnTo>
                <a:cubicBezTo>
                  <a:pt x="51687" y="110222"/>
                  <a:pt x="53885" y="108916"/>
                  <a:pt x="55666" y="107127"/>
                </a:cubicBezTo>
                <a:lnTo>
                  <a:pt x="112903" y="49444"/>
                </a:lnTo>
                <a:cubicBezTo>
                  <a:pt x="123311" y="39022"/>
                  <a:pt x="122140" y="21561"/>
                  <a:pt x="110232" y="9677"/>
                </a:cubicBezTo>
              </a:path>
            </a:pathLst>
          </a:custGeom>
          <a:solidFill>
            <a:srgbClr val="FFFFF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pic>
        <p:nvPicPr>
          <p:cNvPr id="178" name="Shape 178"/>
          <p:cNvPicPr preferRelativeResize="0"/>
          <p:nvPr/>
        </p:nvPicPr>
        <p:blipFill>
          <a:blip r:embed="rId4">
            <a:alphaModFix/>
          </a:blip>
          <a:stretch>
            <a:fillRect/>
          </a:stretch>
        </p:blipFill>
        <p:spPr>
          <a:xfrm>
            <a:off x="5801725" y="1616725"/>
            <a:ext cx="228600" cy="228600"/>
          </a:xfrm>
          <a:prstGeom prst="rect">
            <a:avLst/>
          </a:prstGeom>
          <a:noFill/>
          <a:ln>
            <a:noFill/>
          </a:ln>
          <a:effectLst>
            <a:outerShdw blurRad="57150" rotWithShape="0" algn="bl" dir="5400000" dist="19050">
              <a:srgbClr val="000000"/>
            </a:outerShdw>
            <a:reflection blurRad="0" dir="5400000" dist="38100" endA="0" endPos="30000" fadeDir="5400012" kx="0" rotWithShape="0" algn="bl" stPos="0" sy="-100000" ky="0"/>
          </a:effectLst>
        </p:spPr>
      </p:pic>
      <p:sp>
        <p:nvSpPr>
          <p:cNvPr id="179" name="Shape 179"/>
          <p:cNvSpPr/>
          <p:nvPr/>
        </p:nvSpPr>
        <p:spPr>
          <a:xfrm>
            <a:off x="5826662" y="3298125"/>
            <a:ext cx="164400" cy="148200"/>
          </a:xfrm>
          <a:custGeom>
            <a:pathLst>
              <a:path extrusionOk="0" h="120000" w="120000">
                <a:moveTo>
                  <a:pt x="16254" y="107754"/>
                </a:moveTo>
                <a:cubicBezTo>
                  <a:pt x="15001" y="109174"/>
                  <a:pt x="15001" y="111476"/>
                  <a:pt x="16254" y="112890"/>
                </a:cubicBezTo>
                <a:lnTo>
                  <a:pt x="21984" y="119189"/>
                </a:lnTo>
                <a:cubicBezTo>
                  <a:pt x="23237" y="120603"/>
                  <a:pt x="25229" y="120005"/>
                  <a:pt x="26483" y="118591"/>
                </a:cubicBezTo>
                <a:lnTo>
                  <a:pt x="56044" y="85924"/>
                </a:lnTo>
                <a:lnTo>
                  <a:pt x="46990" y="74316"/>
                </a:lnTo>
                <a:cubicBezTo>
                  <a:pt x="46990" y="74316"/>
                  <a:pt x="16254" y="107754"/>
                  <a:pt x="16254" y="107754"/>
                </a:cubicBezTo>
                <a:close/>
                <a:moveTo>
                  <a:pt x="119658" y="15229"/>
                </a:moveTo>
                <a:cubicBezTo>
                  <a:pt x="119211" y="11882"/>
                  <a:pt x="117672" y="12580"/>
                  <a:pt x="116872" y="13994"/>
                </a:cubicBezTo>
                <a:cubicBezTo>
                  <a:pt x="116066" y="15425"/>
                  <a:pt x="112524" y="21461"/>
                  <a:pt x="111069" y="24194"/>
                </a:cubicBezTo>
                <a:cubicBezTo>
                  <a:pt x="109620" y="26905"/>
                  <a:pt x="106056" y="32259"/>
                  <a:pt x="99414" y="26972"/>
                </a:cubicBezTo>
                <a:cubicBezTo>
                  <a:pt x="92498" y="21478"/>
                  <a:pt x="94904" y="17644"/>
                  <a:pt x="96107" y="15067"/>
                </a:cubicBezTo>
                <a:cubicBezTo>
                  <a:pt x="97321" y="12474"/>
                  <a:pt x="101037" y="5197"/>
                  <a:pt x="101574" y="4297"/>
                </a:cubicBezTo>
                <a:cubicBezTo>
                  <a:pt x="102111" y="3381"/>
                  <a:pt x="101484" y="726"/>
                  <a:pt x="99336" y="1838"/>
                </a:cubicBezTo>
                <a:cubicBezTo>
                  <a:pt x="97187" y="2950"/>
                  <a:pt x="84138" y="8780"/>
                  <a:pt x="82331" y="17146"/>
                </a:cubicBezTo>
                <a:cubicBezTo>
                  <a:pt x="80479" y="25653"/>
                  <a:pt x="83881" y="33254"/>
                  <a:pt x="77211" y="40804"/>
                </a:cubicBezTo>
                <a:lnTo>
                  <a:pt x="69120" y="50289"/>
                </a:lnTo>
                <a:lnTo>
                  <a:pt x="77245" y="60891"/>
                </a:lnTo>
                <a:lnTo>
                  <a:pt x="87210" y="50261"/>
                </a:lnTo>
                <a:cubicBezTo>
                  <a:pt x="89583" y="47578"/>
                  <a:pt x="94658" y="44974"/>
                  <a:pt x="99246" y="46147"/>
                </a:cubicBezTo>
                <a:cubicBezTo>
                  <a:pt x="109088" y="48651"/>
                  <a:pt x="114454" y="44499"/>
                  <a:pt x="117689" y="37630"/>
                </a:cubicBezTo>
                <a:cubicBezTo>
                  <a:pt x="120593" y="31493"/>
                  <a:pt x="120111" y="18572"/>
                  <a:pt x="119658" y="15229"/>
                </a:cubicBezTo>
                <a:close/>
                <a:moveTo>
                  <a:pt x="53033" y="42431"/>
                </a:moveTo>
                <a:cubicBezTo>
                  <a:pt x="52306" y="41492"/>
                  <a:pt x="51410" y="41464"/>
                  <a:pt x="50638" y="42235"/>
                </a:cubicBezTo>
                <a:lnTo>
                  <a:pt x="41999" y="50713"/>
                </a:lnTo>
                <a:cubicBezTo>
                  <a:pt x="41322" y="51390"/>
                  <a:pt x="41221" y="52630"/>
                  <a:pt x="41837" y="53424"/>
                </a:cubicBezTo>
                <a:lnTo>
                  <a:pt x="91804" y="117345"/>
                </a:lnTo>
                <a:cubicBezTo>
                  <a:pt x="92973" y="118854"/>
                  <a:pt x="94999" y="119010"/>
                  <a:pt x="96331" y="117702"/>
                </a:cubicBezTo>
                <a:lnTo>
                  <a:pt x="102172" y="112197"/>
                </a:lnTo>
                <a:cubicBezTo>
                  <a:pt x="103515" y="110878"/>
                  <a:pt x="103650" y="108587"/>
                  <a:pt x="102491" y="107067"/>
                </a:cubicBezTo>
                <a:cubicBezTo>
                  <a:pt x="102491" y="107067"/>
                  <a:pt x="53033" y="42431"/>
                  <a:pt x="53033" y="42431"/>
                </a:cubicBezTo>
                <a:close/>
                <a:moveTo>
                  <a:pt x="18644" y="38932"/>
                </a:moveTo>
                <a:cubicBezTo>
                  <a:pt x="24261" y="34019"/>
                  <a:pt x="28928" y="37406"/>
                  <a:pt x="35150" y="45505"/>
                </a:cubicBezTo>
                <a:cubicBezTo>
                  <a:pt x="35850" y="46421"/>
                  <a:pt x="36790" y="45348"/>
                  <a:pt x="37327" y="44828"/>
                </a:cubicBezTo>
                <a:cubicBezTo>
                  <a:pt x="37853" y="44303"/>
                  <a:pt x="46067" y="35992"/>
                  <a:pt x="46470" y="35612"/>
                </a:cubicBezTo>
                <a:cubicBezTo>
                  <a:pt x="46867" y="35215"/>
                  <a:pt x="47348" y="34466"/>
                  <a:pt x="46716" y="33634"/>
                </a:cubicBezTo>
                <a:cubicBezTo>
                  <a:pt x="46072" y="32801"/>
                  <a:pt x="43739" y="29403"/>
                  <a:pt x="42240" y="27195"/>
                </a:cubicBezTo>
                <a:cubicBezTo>
                  <a:pt x="31351" y="11177"/>
                  <a:pt x="72041" y="318"/>
                  <a:pt x="65791" y="145"/>
                </a:cubicBezTo>
                <a:cubicBezTo>
                  <a:pt x="62613" y="50"/>
                  <a:pt x="49849" y="-117"/>
                  <a:pt x="47941" y="117"/>
                </a:cubicBezTo>
                <a:cubicBezTo>
                  <a:pt x="40208" y="1033"/>
                  <a:pt x="30506" y="9154"/>
                  <a:pt x="25621" y="12938"/>
                </a:cubicBezTo>
                <a:cubicBezTo>
                  <a:pt x="19225" y="17856"/>
                  <a:pt x="16842" y="20740"/>
                  <a:pt x="16450" y="21142"/>
                </a:cubicBezTo>
                <a:cubicBezTo>
                  <a:pt x="14643" y="22914"/>
                  <a:pt x="16159" y="27011"/>
                  <a:pt x="12880" y="30241"/>
                </a:cubicBezTo>
                <a:cubicBezTo>
                  <a:pt x="9417" y="33650"/>
                  <a:pt x="7257" y="31068"/>
                  <a:pt x="5248" y="33047"/>
                </a:cubicBezTo>
                <a:cubicBezTo>
                  <a:pt x="4258" y="34036"/>
                  <a:pt x="1471" y="36378"/>
                  <a:pt x="677" y="37155"/>
                </a:cubicBezTo>
                <a:cubicBezTo>
                  <a:pt x="-123" y="37948"/>
                  <a:pt x="-268" y="39284"/>
                  <a:pt x="548" y="40346"/>
                </a:cubicBezTo>
                <a:cubicBezTo>
                  <a:pt x="548" y="40346"/>
                  <a:pt x="8163" y="49802"/>
                  <a:pt x="8807" y="50641"/>
                </a:cubicBezTo>
                <a:cubicBezTo>
                  <a:pt x="9439" y="51468"/>
                  <a:pt x="11162" y="52183"/>
                  <a:pt x="12220" y="51121"/>
                </a:cubicBezTo>
                <a:cubicBezTo>
                  <a:pt x="13289" y="50065"/>
                  <a:pt x="16030" y="47377"/>
                  <a:pt x="16484" y="46902"/>
                </a:cubicBezTo>
                <a:cubicBezTo>
                  <a:pt x="16954" y="46455"/>
                  <a:pt x="16187" y="41073"/>
                  <a:pt x="18644" y="38932"/>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sp>
        <p:nvSpPr>
          <p:cNvPr id="180" name="Shape 180"/>
          <p:cNvSpPr/>
          <p:nvPr/>
        </p:nvSpPr>
        <p:spPr>
          <a:xfrm>
            <a:off x="5849304" y="2794882"/>
            <a:ext cx="119100" cy="173400"/>
          </a:xfrm>
          <a:custGeom>
            <a:pathLst>
              <a:path extrusionOk="0" h="120000" w="120000">
                <a:moveTo>
                  <a:pt x="59950" y="0"/>
                </a:moveTo>
                <a:cubicBezTo>
                  <a:pt x="26827" y="0"/>
                  <a:pt x="0" y="18433"/>
                  <a:pt x="0" y="41216"/>
                </a:cubicBezTo>
                <a:cubicBezTo>
                  <a:pt x="0" y="56327"/>
                  <a:pt x="20105" y="72355"/>
                  <a:pt x="27427" y="86427"/>
                </a:cubicBezTo>
                <a:cubicBezTo>
                  <a:pt x="38344" y="107405"/>
                  <a:pt x="37116" y="120000"/>
                  <a:pt x="59950" y="120000"/>
                </a:cubicBezTo>
                <a:cubicBezTo>
                  <a:pt x="83122" y="120000"/>
                  <a:pt x="81550" y="107450"/>
                  <a:pt x="92472" y="86494"/>
                </a:cubicBezTo>
                <a:cubicBezTo>
                  <a:pt x="99822" y="72394"/>
                  <a:pt x="120000" y="56211"/>
                  <a:pt x="120000" y="41216"/>
                </a:cubicBezTo>
                <a:cubicBezTo>
                  <a:pt x="120000" y="18433"/>
                  <a:pt x="93072" y="0"/>
                  <a:pt x="59950" y="0"/>
                </a:cubicBezTo>
                <a:close/>
                <a:moveTo>
                  <a:pt x="59950" y="7500"/>
                </a:moveTo>
                <a:cubicBezTo>
                  <a:pt x="87005" y="7500"/>
                  <a:pt x="109088" y="22605"/>
                  <a:pt x="109088" y="41216"/>
                </a:cubicBezTo>
                <a:cubicBezTo>
                  <a:pt x="109088" y="48783"/>
                  <a:pt x="101738" y="57922"/>
                  <a:pt x="94611" y="66727"/>
                </a:cubicBezTo>
                <a:cubicBezTo>
                  <a:pt x="91422" y="70683"/>
                  <a:pt x="88138" y="74688"/>
                  <a:pt x="85438" y="78716"/>
                </a:cubicBezTo>
                <a:lnTo>
                  <a:pt x="34561" y="78716"/>
                </a:lnTo>
                <a:cubicBezTo>
                  <a:pt x="31850" y="74666"/>
                  <a:pt x="28600" y="70622"/>
                  <a:pt x="25388" y="66661"/>
                </a:cubicBezTo>
                <a:cubicBezTo>
                  <a:pt x="18272" y="57905"/>
                  <a:pt x="10911" y="48838"/>
                  <a:pt x="10911" y="41216"/>
                </a:cubicBezTo>
                <a:cubicBezTo>
                  <a:pt x="10911" y="22605"/>
                  <a:pt x="32894" y="7500"/>
                  <a:pt x="59950" y="7500"/>
                </a:cubicBezTo>
                <a:close/>
                <a:moveTo>
                  <a:pt x="59950" y="18716"/>
                </a:moveTo>
                <a:cubicBezTo>
                  <a:pt x="41911" y="18716"/>
                  <a:pt x="27222" y="28805"/>
                  <a:pt x="27222" y="41216"/>
                </a:cubicBezTo>
                <a:cubicBezTo>
                  <a:pt x="27222" y="42250"/>
                  <a:pt x="28466" y="43105"/>
                  <a:pt x="29972" y="43105"/>
                </a:cubicBezTo>
                <a:cubicBezTo>
                  <a:pt x="31483" y="43105"/>
                  <a:pt x="32727" y="42250"/>
                  <a:pt x="32727" y="41216"/>
                </a:cubicBezTo>
                <a:cubicBezTo>
                  <a:pt x="32727" y="30877"/>
                  <a:pt x="44922" y="22500"/>
                  <a:pt x="59950" y="22500"/>
                </a:cubicBezTo>
                <a:cubicBezTo>
                  <a:pt x="61455" y="22500"/>
                  <a:pt x="62700" y="21644"/>
                  <a:pt x="62700" y="20605"/>
                </a:cubicBezTo>
                <a:cubicBezTo>
                  <a:pt x="62700" y="19572"/>
                  <a:pt x="61455" y="18716"/>
                  <a:pt x="59950" y="18716"/>
                </a:cubicBezTo>
                <a:close/>
                <a:moveTo>
                  <a:pt x="38844" y="86216"/>
                </a:moveTo>
                <a:lnTo>
                  <a:pt x="81155" y="86216"/>
                </a:lnTo>
                <a:cubicBezTo>
                  <a:pt x="80488" y="87561"/>
                  <a:pt x="79800" y="88933"/>
                  <a:pt x="79216" y="90211"/>
                </a:cubicBezTo>
                <a:cubicBezTo>
                  <a:pt x="79216" y="90211"/>
                  <a:pt x="42211" y="93366"/>
                  <a:pt x="42211" y="93366"/>
                </a:cubicBezTo>
                <a:cubicBezTo>
                  <a:pt x="41216" y="91111"/>
                  <a:pt x="40088" y="88733"/>
                  <a:pt x="38844" y="86216"/>
                </a:cubicBezTo>
                <a:close/>
                <a:moveTo>
                  <a:pt x="77483" y="94066"/>
                </a:moveTo>
                <a:cubicBezTo>
                  <a:pt x="77005" y="95172"/>
                  <a:pt x="76500" y="96394"/>
                  <a:pt x="76055" y="97427"/>
                </a:cubicBezTo>
                <a:cubicBezTo>
                  <a:pt x="75344" y="99116"/>
                  <a:pt x="74722" y="100583"/>
                  <a:pt x="74122" y="101916"/>
                </a:cubicBezTo>
                <a:lnTo>
                  <a:pt x="47105" y="104227"/>
                </a:lnTo>
                <a:cubicBezTo>
                  <a:pt x="46138" y="102305"/>
                  <a:pt x="45094" y="100011"/>
                  <a:pt x="43838" y="97077"/>
                </a:cubicBezTo>
                <a:cubicBezTo>
                  <a:pt x="43822" y="97044"/>
                  <a:pt x="43750" y="97044"/>
                  <a:pt x="43738" y="97011"/>
                </a:cubicBezTo>
                <a:lnTo>
                  <a:pt x="77483" y="94066"/>
                </a:lnTo>
                <a:close/>
                <a:moveTo>
                  <a:pt x="72183" y="105772"/>
                </a:moveTo>
                <a:cubicBezTo>
                  <a:pt x="68838" y="111966"/>
                  <a:pt x="66383" y="112500"/>
                  <a:pt x="59950" y="112500"/>
                </a:cubicBezTo>
                <a:cubicBezTo>
                  <a:pt x="54427" y="112500"/>
                  <a:pt x="51961" y="112055"/>
                  <a:pt x="49144" y="107805"/>
                </a:cubicBezTo>
                <a:lnTo>
                  <a:pt x="72183" y="105772"/>
                </a:lnTo>
                <a:close/>
              </a:path>
            </a:pathLst>
          </a:custGeom>
          <a:solidFill>
            <a:srgbClr val="FFFFF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pic>
        <p:nvPicPr>
          <p:cNvPr id="181" name="Shape 181"/>
          <p:cNvPicPr preferRelativeResize="0"/>
          <p:nvPr/>
        </p:nvPicPr>
        <p:blipFill>
          <a:blip r:embed="rId5">
            <a:alphaModFix/>
          </a:blip>
          <a:stretch>
            <a:fillRect/>
          </a:stretch>
        </p:blipFill>
        <p:spPr>
          <a:xfrm>
            <a:off x="5771387" y="3776144"/>
            <a:ext cx="304725" cy="305236"/>
          </a:xfrm>
          <a:prstGeom prst="rect">
            <a:avLst/>
          </a:prstGeom>
          <a:noFill/>
          <a:ln>
            <a:noFill/>
          </a:ln>
        </p:spPr>
      </p:pic>
      <p:sp>
        <p:nvSpPr>
          <p:cNvPr id="182" name="Shape 182"/>
          <p:cNvSpPr txBox="1"/>
          <p:nvPr/>
        </p:nvSpPr>
        <p:spPr>
          <a:xfrm>
            <a:off x="103200" y="4664475"/>
            <a:ext cx="8937600" cy="294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300"/>
              </a:spcBef>
              <a:spcAft>
                <a:spcPts val="0"/>
              </a:spcAft>
              <a:buNone/>
            </a:pPr>
            <a:r>
              <a:rPr lang="en-US" sz="800">
                <a:solidFill>
                  <a:srgbClr val="999999"/>
                </a:solidFill>
                <a:highlight>
                  <a:srgbClr val="FFFFFF"/>
                </a:highlight>
              </a:rPr>
              <a:t>Source: Daniel J.Fagnanta, Kara Kockelmanb(2015). Preparing a nation for autonomous vehicles: opportunities, barriers and policy recommendations. Transportation Research Part A: Policy and Practice, 167-181</a:t>
            </a:r>
            <a:endParaRPr sz="800">
              <a:solidFill>
                <a:srgbClr val="999999"/>
              </a:solidFill>
              <a:highlight>
                <a:srgbClr val="FFFFFF"/>
              </a:highlight>
            </a:endParaRPr>
          </a:p>
        </p:txBody>
      </p:sp>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idx="1" type="body"/>
          </p:nvPr>
        </p:nvSpPr>
        <p:spPr>
          <a:xfrm>
            <a:off x="593387" y="438150"/>
            <a:ext cx="7957200" cy="457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AV Ethics Paradox - Consumers have conflicting needs</a:t>
            </a:r>
            <a:endParaRPr/>
          </a:p>
        </p:txBody>
      </p:sp>
      <p:pic>
        <p:nvPicPr>
          <p:cNvPr descr="Screen Shot 2017-11-10 at 10.57.37 AM.png" id="188" name="Shape 188"/>
          <p:cNvPicPr preferRelativeResize="0"/>
          <p:nvPr/>
        </p:nvPicPr>
        <p:blipFill>
          <a:blip r:embed="rId3">
            <a:alphaModFix/>
          </a:blip>
          <a:stretch>
            <a:fillRect/>
          </a:stretch>
        </p:blipFill>
        <p:spPr>
          <a:xfrm>
            <a:off x="607325" y="1627425"/>
            <a:ext cx="4231599" cy="2563350"/>
          </a:xfrm>
          <a:prstGeom prst="rect">
            <a:avLst/>
          </a:prstGeom>
          <a:noFill/>
          <a:ln>
            <a:noFill/>
          </a:ln>
        </p:spPr>
      </p:pic>
      <p:pic>
        <p:nvPicPr>
          <p:cNvPr descr="Screen Shot 2017-11-10 at 11.20.06 AM.png" id="189" name="Shape 189"/>
          <p:cNvPicPr preferRelativeResize="0"/>
          <p:nvPr/>
        </p:nvPicPr>
        <p:blipFill>
          <a:blip r:embed="rId4">
            <a:alphaModFix/>
          </a:blip>
          <a:stretch>
            <a:fillRect/>
          </a:stretch>
        </p:blipFill>
        <p:spPr>
          <a:xfrm>
            <a:off x="5348225" y="1425898"/>
            <a:ext cx="2943925" cy="2966400"/>
          </a:xfrm>
          <a:prstGeom prst="rect">
            <a:avLst/>
          </a:prstGeom>
          <a:noFill/>
          <a:ln>
            <a:noFill/>
          </a:ln>
        </p:spPr>
      </p:pic>
      <p:sp>
        <p:nvSpPr>
          <p:cNvPr id="190" name="Shape 190"/>
          <p:cNvSpPr txBox="1"/>
          <p:nvPr/>
        </p:nvSpPr>
        <p:spPr>
          <a:xfrm>
            <a:off x="103150" y="4740675"/>
            <a:ext cx="8937600" cy="294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300"/>
              </a:spcBef>
              <a:spcAft>
                <a:spcPts val="0"/>
              </a:spcAft>
              <a:buNone/>
            </a:pPr>
            <a:r>
              <a:rPr lang="en-US" sz="800">
                <a:solidFill>
                  <a:srgbClr val="999999"/>
                </a:solidFill>
              </a:rPr>
              <a:t>Source: Jean-François Bonnefon, Azim Shariff, and Iyad Rahwan (2016). The Social Dilemma of autonomous vehicles. Science, 252(62593), 1573-6. doi:10.1126/science.aaf2654</a:t>
            </a:r>
            <a:endParaRPr sz="800">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idx="1" type="body"/>
          </p:nvPr>
        </p:nvSpPr>
        <p:spPr>
          <a:xfrm>
            <a:off x="593387" y="438150"/>
            <a:ext cx="7957200" cy="4572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2"/>
              </a:buClr>
              <a:buSzPts val="750"/>
              <a:buFont typeface="Arial"/>
              <a:buNone/>
            </a:pPr>
            <a:r>
              <a:rPr lang="en-US" sz="2400"/>
              <a:t>Our algorithm’s performance depends on the following phases</a:t>
            </a:r>
            <a:endParaRPr sz="2400"/>
          </a:p>
        </p:txBody>
      </p:sp>
      <p:sp>
        <p:nvSpPr>
          <p:cNvPr id="196" name="Shape 196"/>
          <p:cNvSpPr txBox="1"/>
          <p:nvPr/>
        </p:nvSpPr>
        <p:spPr>
          <a:xfrm>
            <a:off x="674312" y="3441694"/>
            <a:ext cx="1476900" cy="10731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Clr>
                <a:srgbClr val="7F7F7F"/>
              </a:buClr>
              <a:buSzPts val="213"/>
              <a:buFont typeface="Lato"/>
              <a:buNone/>
            </a:pPr>
            <a:r>
              <a:rPr lang="en-US" sz="850">
                <a:solidFill>
                  <a:srgbClr val="7F7F7F"/>
                </a:solidFill>
                <a:latin typeface="Lato"/>
                <a:ea typeface="Lato"/>
                <a:cs typeface="Lato"/>
                <a:sym typeface="Lato"/>
              </a:rPr>
              <a:t>Data is collected as videos of vehicles interacting with jaywalkers</a:t>
            </a:r>
            <a:endParaRPr/>
          </a:p>
        </p:txBody>
      </p:sp>
      <p:sp>
        <p:nvSpPr>
          <p:cNvPr id="197" name="Shape 197"/>
          <p:cNvSpPr txBox="1"/>
          <p:nvPr/>
        </p:nvSpPr>
        <p:spPr>
          <a:xfrm>
            <a:off x="662075" y="3045575"/>
            <a:ext cx="1501200" cy="17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2"/>
              </a:buClr>
              <a:buSzPts val="275"/>
              <a:buFont typeface="Lato"/>
              <a:buNone/>
            </a:pPr>
            <a:r>
              <a:rPr b="1" lang="en-US" sz="1100">
                <a:solidFill>
                  <a:schemeClr val="dk2"/>
                </a:solidFill>
                <a:latin typeface="Lato"/>
                <a:ea typeface="Lato"/>
                <a:cs typeface="Lato"/>
                <a:sym typeface="Lato"/>
              </a:rPr>
              <a:t>Data Collection</a:t>
            </a:r>
            <a:endParaRPr/>
          </a:p>
        </p:txBody>
      </p:sp>
      <p:sp>
        <p:nvSpPr>
          <p:cNvPr id="198" name="Shape 198"/>
          <p:cNvSpPr txBox="1"/>
          <p:nvPr/>
        </p:nvSpPr>
        <p:spPr>
          <a:xfrm>
            <a:off x="2647612" y="3441700"/>
            <a:ext cx="1748400" cy="10731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Clr>
                <a:srgbClr val="7F7F7F"/>
              </a:buClr>
              <a:buSzPts val="213"/>
              <a:buFont typeface="Lato"/>
              <a:buNone/>
            </a:pPr>
            <a:r>
              <a:rPr lang="en-US" sz="850">
                <a:solidFill>
                  <a:srgbClr val="7F7F7F"/>
                </a:solidFill>
                <a:latin typeface="Lato"/>
                <a:ea typeface="Lato"/>
                <a:cs typeface="Lato"/>
                <a:sym typeface="Lato"/>
              </a:rPr>
              <a:t>OpenCV (Open Source Computer Vision) is used to track moving objects and extract trajectories frame by frame</a:t>
            </a:r>
            <a:endParaRPr/>
          </a:p>
        </p:txBody>
      </p:sp>
      <p:sp>
        <p:nvSpPr>
          <p:cNvPr id="199" name="Shape 199"/>
          <p:cNvSpPr txBox="1"/>
          <p:nvPr/>
        </p:nvSpPr>
        <p:spPr>
          <a:xfrm>
            <a:off x="2761500" y="3045575"/>
            <a:ext cx="1501200" cy="17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2"/>
              </a:buClr>
              <a:buSzPts val="275"/>
              <a:buFont typeface="Lato"/>
              <a:buNone/>
            </a:pPr>
            <a:r>
              <a:rPr b="1" lang="en-US" sz="1100">
                <a:solidFill>
                  <a:schemeClr val="dk2"/>
                </a:solidFill>
                <a:latin typeface="Lato"/>
                <a:ea typeface="Lato"/>
                <a:cs typeface="Lato"/>
                <a:sym typeface="Lato"/>
              </a:rPr>
              <a:t>Trajectory Extraction</a:t>
            </a:r>
            <a:endParaRPr/>
          </a:p>
        </p:txBody>
      </p:sp>
      <p:sp>
        <p:nvSpPr>
          <p:cNvPr id="200" name="Shape 200"/>
          <p:cNvSpPr txBox="1"/>
          <p:nvPr/>
        </p:nvSpPr>
        <p:spPr>
          <a:xfrm>
            <a:off x="4873164" y="3441694"/>
            <a:ext cx="1476900" cy="10731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Clr>
                <a:srgbClr val="7F7F7F"/>
              </a:buClr>
              <a:buSzPts val="213"/>
              <a:buFont typeface="Lato"/>
              <a:buNone/>
            </a:pPr>
            <a:r>
              <a:rPr lang="en-US" sz="850">
                <a:solidFill>
                  <a:srgbClr val="7F7F7F"/>
                </a:solidFill>
                <a:latin typeface="Lato"/>
                <a:ea typeface="Lato"/>
                <a:cs typeface="Lato"/>
                <a:sym typeface="Lato"/>
              </a:rPr>
              <a:t>New and relevant features are created from the trajectory data to  train a logistic regression model</a:t>
            </a:r>
            <a:endParaRPr/>
          </a:p>
        </p:txBody>
      </p:sp>
      <p:sp>
        <p:nvSpPr>
          <p:cNvPr id="201" name="Shape 201"/>
          <p:cNvSpPr txBox="1"/>
          <p:nvPr/>
        </p:nvSpPr>
        <p:spPr>
          <a:xfrm>
            <a:off x="4666275" y="3045575"/>
            <a:ext cx="2059200" cy="17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2"/>
              </a:buClr>
              <a:buSzPts val="275"/>
              <a:buFont typeface="Lato"/>
              <a:buNone/>
            </a:pPr>
            <a:r>
              <a:rPr b="1" lang="en-US" sz="1100">
                <a:solidFill>
                  <a:schemeClr val="dk2"/>
                </a:solidFill>
                <a:latin typeface="Lato"/>
                <a:ea typeface="Lato"/>
                <a:cs typeface="Lato"/>
                <a:sym typeface="Lato"/>
              </a:rPr>
              <a:t>Feature Engineering &amp; Model Building</a:t>
            </a:r>
            <a:endParaRPr/>
          </a:p>
        </p:txBody>
      </p:sp>
      <p:sp>
        <p:nvSpPr>
          <p:cNvPr id="202" name="Shape 202"/>
          <p:cNvSpPr txBox="1"/>
          <p:nvPr/>
        </p:nvSpPr>
        <p:spPr>
          <a:xfrm>
            <a:off x="6972589" y="3441694"/>
            <a:ext cx="1476900" cy="10731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Clr>
                <a:srgbClr val="7F7F7F"/>
              </a:buClr>
              <a:buSzPts val="213"/>
              <a:buFont typeface="Lato"/>
              <a:buNone/>
            </a:pPr>
            <a:r>
              <a:rPr lang="en-US" sz="850">
                <a:solidFill>
                  <a:srgbClr val="7F7F7F"/>
                </a:solidFill>
                <a:latin typeface="Lato"/>
                <a:ea typeface="Lato"/>
                <a:cs typeface="Lato"/>
                <a:sym typeface="Lato"/>
              </a:rPr>
              <a:t>Two machine learning models are tested: logistic regression model and random forest model</a:t>
            </a:r>
            <a:endParaRPr/>
          </a:p>
        </p:txBody>
      </p:sp>
      <p:sp>
        <p:nvSpPr>
          <p:cNvPr id="203" name="Shape 203"/>
          <p:cNvSpPr txBox="1"/>
          <p:nvPr/>
        </p:nvSpPr>
        <p:spPr>
          <a:xfrm>
            <a:off x="6960353" y="3045575"/>
            <a:ext cx="1501200" cy="17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2"/>
              </a:buClr>
              <a:buSzPts val="275"/>
              <a:buFont typeface="Lato"/>
              <a:buNone/>
            </a:pPr>
            <a:r>
              <a:rPr b="1" lang="en-US" sz="1100">
                <a:solidFill>
                  <a:schemeClr val="dk2"/>
                </a:solidFill>
                <a:latin typeface="Lato"/>
                <a:ea typeface="Lato"/>
                <a:cs typeface="Lato"/>
                <a:sym typeface="Lato"/>
              </a:rPr>
              <a:t>Logistic Regression &amp; Random Forest</a:t>
            </a:r>
            <a:endParaRPr/>
          </a:p>
        </p:txBody>
      </p:sp>
      <p:grpSp>
        <p:nvGrpSpPr>
          <p:cNvPr id="204" name="Shape 204"/>
          <p:cNvGrpSpPr/>
          <p:nvPr/>
        </p:nvGrpSpPr>
        <p:grpSpPr>
          <a:xfrm>
            <a:off x="1020254" y="1872025"/>
            <a:ext cx="7147765" cy="914400"/>
            <a:chOff x="955530" y="1872028"/>
            <a:chExt cx="7212679" cy="914400"/>
          </a:xfrm>
        </p:grpSpPr>
        <p:cxnSp>
          <p:nvCxnSpPr>
            <p:cNvPr id="205" name="Shape 205"/>
            <p:cNvCxnSpPr/>
            <p:nvPr/>
          </p:nvCxnSpPr>
          <p:spPr>
            <a:xfrm>
              <a:off x="2168775" y="2344625"/>
              <a:ext cx="586200" cy="0"/>
            </a:xfrm>
            <a:prstGeom prst="straightConnector1">
              <a:avLst/>
            </a:prstGeom>
            <a:noFill/>
            <a:ln cap="flat" cmpd="sng" w="9525">
              <a:solidFill>
                <a:schemeClr val="dk2"/>
              </a:solidFill>
              <a:prstDash val="solid"/>
              <a:round/>
              <a:headEnd len="med" w="med" type="none"/>
              <a:tailEnd len="med" w="med" type="triangle"/>
            </a:ln>
          </p:spPr>
        </p:cxnSp>
        <p:sp>
          <p:nvSpPr>
            <p:cNvPr id="206" name="Shape 206"/>
            <p:cNvSpPr/>
            <p:nvPr/>
          </p:nvSpPr>
          <p:spPr>
            <a:xfrm>
              <a:off x="5154382" y="1872028"/>
              <a:ext cx="914400" cy="914400"/>
            </a:xfrm>
            <a:prstGeom prst="ellipse">
              <a:avLst/>
            </a:prstGeom>
            <a:solidFill>
              <a:schemeClr val="accent3"/>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07" name="Shape 207"/>
            <p:cNvSpPr/>
            <p:nvPr/>
          </p:nvSpPr>
          <p:spPr>
            <a:xfrm>
              <a:off x="7253809" y="1872028"/>
              <a:ext cx="914400" cy="914400"/>
            </a:xfrm>
            <a:prstGeom prst="ellipse">
              <a:avLst/>
            </a:prstGeom>
            <a:solidFill>
              <a:schemeClr val="accent4"/>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08" name="Shape 208"/>
            <p:cNvSpPr/>
            <p:nvPr/>
          </p:nvSpPr>
          <p:spPr>
            <a:xfrm>
              <a:off x="955530" y="1872028"/>
              <a:ext cx="914400" cy="914400"/>
            </a:xfrm>
            <a:prstGeom prst="ellipse">
              <a:avLst/>
            </a:prstGeom>
            <a:solidFill>
              <a:schemeClr val="accent1"/>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09" name="Shape 209"/>
            <p:cNvSpPr/>
            <p:nvPr/>
          </p:nvSpPr>
          <p:spPr>
            <a:xfrm>
              <a:off x="3054957" y="1872028"/>
              <a:ext cx="914400" cy="914400"/>
            </a:xfrm>
            <a:prstGeom prst="ellipse">
              <a:avLst/>
            </a:prstGeom>
            <a:solidFill>
              <a:schemeClr val="accent2"/>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10" name="Shape 210"/>
            <p:cNvSpPr/>
            <p:nvPr/>
          </p:nvSpPr>
          <p:spPr>
            <a:xfrm>
              <a:off x="5416273" y="2170922"/>
              <a:ext cx="390600" cy="347400"/>
            </a:xfrm>
            <a:custGeom>
              <a:pathLst>
                <a:path extrusionOk="0" h="120000" w="120000">
                  <a:moveTo>
                    <a:pt x="16254" y="107754"/>
                  </a:moveTo>
                  <a:cubicBezTo>
                    <a:pt x="15001" y="109174"/>
                    <a:pt x="15001" y="111476"/>
                    <a:pt x="16254" y="112890"/>
                  </a:cubicBezTo>
                  <a:lnTo>
                    <a:pt x="21984" y="119189"/>
                  </a:lnTo>
                  <a:cubicBezTo>
                    <a:pt x="23237" y="120603"/>
                    <a:pt x="25229" y="120005"/>
                    <a:pt x="26483" y="118591"/>
                  </a:cubicBezTo>
                  <a:lnTo>
                    <a:pt x="56044" y="85924"/>
                  </a:lnTo>
                  <a:lnTo>
                    <a:pt x="46990" y="74316"/>
                  </a:lnTo>
                  <a:cubicBezTo>
                    <a:pt x="46990" y="74316"/>
                    <a:pt x="16254" y="107754"/>
                    <a:pt x="16254" y="107754"/>
                  </a:cubicBezTo>
                  <a:close/>
                  <a:moveTo>
                    <a:pt x="119658" y="15229"/>
                  </a:moveTo>
                  <a:cubicBezTo>
                    <a:pt x="119211" y="11882"/>
                    <a:pt x="117672" y="12580"/>
                    <a:pt x="116872" y="13994"/>
                  </a:cubicBezTo>
                  <a:cubicBezTo>
                    <a:pt x="116066" y="15425"/>
                    <a:pt x="112524" y="21461"/>
                    <a:pt x="111069" y="24194"/>
                  </a:cubicBezTo>
                  <a:cubicBezTo>
                    <a:pt x="109620" y="26905"/>
                    <a:pt x="106056" y="32259"/>
                    <a:pt x="99414" y="26972"/>
                  </a:cubicBezTo>
                  <a:cubicBezTo>
                    <a:pt x="92498" y="21478"/>
                    <a:pt x="94904" y="17644"/>
                    <a:pt x="96107" y="15067"/>
                  </a:cubicBezTo>
                  <a:cubicBezTo>
                    <a:pt x="97321" y="12474"/>
                    <a:pt x="101037" y="5197"/>
                    <a:pt x="101574" y="4297"/>
                  </a:cubicBezTo>
                  <a:cubicBezTo>
                    <a:pt x="102111" y="3381"/>
                    <a:pt x="101484" y="726"/>
                    <a:pt x="99336" y="1838"/>
                  </a:cubicBezTo>
                  <a:cubicBezTo>
                    <a:pt x="97187" y="2950"/>
                    <a:pt x="84138" y="8780"/>
                    <a:pt x="82331" y="17146"/>
                  </a:cubicBezTo>
                  <a:cubicBezTo>
                    <a:pt x="80479" y="25653"/>
                    <a:pt x="83881" y="33254"/>
                    <a:pt x="77211" y="40804"/>
                  </a:cubicBezTo>
                  <a:lnTo>
                    <a:pt x="69120" y="50289"/>
                  </a:lnTo>
                  <a:lnTo>
                    <a:pt x="77245" y="60891"/>
                  </a:lnTo>
                  <a:lnTo>
                    <a:pt x="87210" y="50261"/>
                  </a:lnTo>
                  <a:cubicBezTo>
                    <a:pt x="89583" y="47578"/>
                    <a:pt x="94658" y="44974"/>
                    <a:pt x="99246" y="46147"/>
                  </a:cubicBezTo>
                  <a:cubicBezTo>
                    <a:pt x="109088" y="48651"/>
                    <a:pt x="114454" y="44499"/>
                    <a:pt x="117689" y="37630"/>
                  </a:cubicBezTo>
                  <a:cubicBezTo>
                    <a:pt x="120593" y="31493"/>
                    <a:pt x="120111" y="18572"/>
                    <a:pt x="119658" y="15229"/>
                  </a:cubicBezTo>
                  <a:close/>
                  <a:moveTo>
                    <a:pt x="53033" y="42431"/>
                  </a:moveTo>
                  <a:cubicBezTo>
                    <a:pt x="52306" y="41492"/>
                    <a:pt x="51410" y="41464"/>
                    <a:pt x="50638" y="42235"/>
                  </a:cubicBezTo>
                  <a:lnTo>
                    <a:pt x="41999" y="50713"/>
                  </a:lnTo>
                  <a:cubicBezTo>
                    <a:pt x="41322" y="51390"/>
                    <a:pt x="41221" y="52630"/>
                    <a:pt x="41837" y="53424"/>
                  </a:cubicBezTo>
                  <a:lnTo>
                    <a:pt x="91804" y="117345"/>
                  </a:lnTo>
                  <a:cubicBezTo>
                    <a:pt x="92973" y="118854"/>
                    <a:pt x="94999" y="119010"/>
                    <a:pt x="96331" y="117702"/>
                  </a:cubicBezTo>
                  <a:lnTo>
                    <a:pt x="102172" y="112197"/>
                  </a:lnTo>
                  <a:cubicBezTo>
                    <a:pt x="103515" y="110878"/>
                    <a:pt x="103650" y="108587"/>
                    <a:pt x="102491" y="107067"/>
                  </a:cubicBezTo>
                  <a:cubicBezTo>
                    <a:pt x="102491" y="107067"/>
                    <a:pt x="53033" y="42431"/>
                    <a:pt x="53033" y="42431"/>
                  </a:cubicBezTo>
                  <a:close/>
                  <a:moveTo>
                    <a:pt x="18644" y="38932"/>
                  </a:moveTo>
                  <a:cubicBezTo>
                    <a:pt x="24261" y="34019"/>
                    <a:pt x="28928" y="37406"/>
                    <a:pt x="35150" y="45505"/>
                  </a:cubicBezTo>
                  <a:cubicBezTo>
                    <a:pt x="35850" y="46421"/>
                    <a:pt x="36790" y="45348"/>
                    <a:pt x="37327" y="44828"/>
                  </a:cubicBezTo>
                  <a:cubicBezTo>
                    <a:pt x="37853" y="44303"/>
                    <a:pt x="46067" y="35992"/>
                    <a:pt x="46470" y="35612"/>
                  </a:cubicBezTo>
                  <a:cubicBezTo>
                    <a:pt x="46867" y="35215"/>
                    <a:pt x="47348" y="34466"/>
                    <a:pt x="46716" y="33634"/>
                  </a:cubicBezTo>
                  <a:cubicBezTo>
                    <a:pt x="46072" y="32801"/>
                    <a:pt x="43739" y="29403"/>
                    <a:pt x="42240" y="27195"/>
                  </a:cubicBezTo>
                  <a:cubicBezTo>
                    <a:pt x="31351" y="11177"/>
                    <a:pt x="72041" y="318"/>
                    <a:pt x="65791" y="145"/>
                  </a:cubicBezTo>
                  <a:cubicBezTo>
                    <a:pt x="62613" y="50"/>
                    <a:pt x="49849" y="-117"/>
                    <a:pt x="47941" y="117"/>
                  </a:cubicBezTo>
                  <a:cubicBezTo>
                    <a:pt x="40208" y="1033"/>
                    <a:pt x="30506" y="9154"/>
                    <a:pt x="25621" y="12938"/>
                  </a:cubicBezTo>
                  <a:cubicBezTo>
                    <a:pt x="19225" y="17856"/>
                    <a:pt x="16842" y="20740"/>
                    <a:pt x="16450" y="21142"/>
                  </a:cubicBezTo>
                  <a:cubicBezTo>
                    <a:pt x="14643" y="22914"/>
                    <a:pt x="16159" y="27011"/>
                    <a:pt x="12880" y="30241"/>
                  </a:cubicBezTo>
                  <a:cubicBezTo>
                    <a:pt x="9417" y="33650"/>
                    <a:pt x="7257" y="31068"/>
                    <a:pt x="5248" y="33047"/>
                  </a:cubicBezTo>
                  <a:cubicBezTo>
                    <a:pt x="4258" y="34036"/>
                    <a:pt x="1471" y="36378"/>
                    <a:pt x="677" y="37155"/>
                  </a:cubicBezTo>
                  <a:cubicBezTo>
                    <a:pt x="-123" y="37948"/>
                    <a:pt x="-268" y="39284"/>
                    <a:pt x="548" y="40346"/>
                  </a:cubicBezTo>
                  <a:cubicBezTo>
                    <a:pt x="548" y="40346"/>
                    <a:pt x="8163" y="49802"/>
                    <a:pt x="8807" y="50641"/>
                  </a:cubicBezTo>
                  <a:cubicBezTo>
                    <a:pt x="9439" y="51468"/>
                    <a:pt x="11162" y="52183"/>
                    <a:pt x="12220" y="51121"/>
                  </a:cubicBezTo>
                  <a:cubicBezTo>
                    <a:pt x="13289" y="50065"/>
                    <a:pt x="16030" y="47377"/>
                    <a:pt x="16484" y="46902"/>
                  </a:cubicBezTo>
                  <a:cubicBezTo>
                    <a:pt x="16954" y="46455"/>
                    <a:pt x="16187" y="41073"/>
                    <a:pt x="18644" y="38932"/>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cxnSp>
          <p:nvCxnSpPr>
            <p:cNvPr id="211" name="Shape 211"/>
            <p:cNvCxnSpPr/>
            <p:nvPr/>
          </p:nvCxnSpPr>
          <p:spPr>
            <a:xfrm>
              <a:off x="4302375" y="2344625"/>
              <a:ext cx="586200" cy="0"/>
            </a:xfrm>
            <a:prstGeom prst="straightConnector1">
              <a:avLst/>
            </a:prstGeom>
            <a:noFill/>
            <a:ln cap="flat" cmpd="sng" w="9525">
              <a:solidFill>
                <a:schemeClr val="dk2"/>
              </a:solidFill>
              <a:prstDash val="solid"/>
              <a:round/>
              <a:headEnd len="med" w="med" type="none"/>
              <a:tailEnd len="med" w="med" type="triangle"/>
            </a:ln>
          </p:spPr>
        </p:cxnSp>
        <p:cxnSp>
          <p:nvCxnSpPr>
            <p:cNvPr id="212" name="Shape 212"/>
            <p:cNvCxnSpPr/>
            <p:nvPr/>
          </p:nvCxnSpPr>
          <p:spPr>
            <a:xfrm>
              <a:off x="6435975" y="2344625"/>
              <a:ext cx="586200" cy="0"/>
            </a:xfrm>
            <a:prstGeom prst="straightConnector1">
              <a:avLst/>
            </a:prstGeom>
            <a:noFill/>
            <a:ln cap="flat" cmpd="sng" w="9525">
              <a:solidFill>
                <a:schemeClr val="dk2"/>
              </a:solidFill>
              <a:prstDash val="solid"/>
              <a:round/>
              <a:headEnd len="med" w="med" type="none"/>
              <a:tailEnd len="med" w="med" type="triangle"/>
            </a:ln>
          </p:spPr>
        </p:cxnSp>
        <p:pic>
          <p:nvPicPr>
            <p:cNvPr id="213" name="Shape 213"/>
            <p:cNvPicPr preferRelativeResize="0"/>
            <p:nvPr/>
          </p:nvPicPr>
          <p:blipFill>
            <a:blip r:embed="rId3">
              <a:alphaModFix/>
            </a:blip>
            <a:stretch>
              <a:fillRect/>
            </a:stretch>
          </p:blipFill>
          <p:spPr>
            <a:xfrm>
              <a:off x="1248634" y="2121167"/>
              <a:ext cx="359400" cy="446920"/>
            </a:xfrm>
            <a:prstGeom prst="rect">
              <a:avLst/>
            </a:prstGeom>
            <a:noFill/>
            <a:ln>
              <a:noFill/>
            </a:ln>
          </p:spPr>
        </p:pic>
        <p:pic>
          <p:nvPicPr>
            <p:cNvPr id="214" name="Shape 214"/>
            <p:cNvPicPr preferRelativeResize="0"/>
            <p:nvPr/>
          </p:nvPicPr>
          <p:blipFill>
            <a:blip r:embed="rId4">
              <a:alphaModFix/>
            </a:blip>
            <a:stretch>
              <a:fillRect/>
            </a:stretch>
          </p:blipFill>
          <p:spPr>
            <a:xfrm>
              <a:off x="3300087" y="2069113"/>
              <a:ext cx="457179" cy="457201"/>
            </a:xfrm>
            <a:prstGeom prst="rect">
              <a:avLst/>
            </a:prstGeom>
            <a:noFill/>
            <a:ln>
              <a:noFill/>
            </a:ln>
          </p:spPr>
        </p:pic>
      </p:grpSp>
      <p:cxnSp>
        <p:nvCxnSpPr>
          <p:cNvPr id="215" name="Shape 215"/>
          <p:cNvCxnSpPr/>
          <p:nvPr/>
        </p:nvCxnSpPr>
        <p:spPr>
          <a:xfrm>
            <a:off x="3477447" y="4796712"/>
            <a:ext cx="255900" cy="0"/>
          </a:xfrm>
          <a:prstGeom prst="straightConnector1">
            <a:avLst/>
          </a:prstGeom>
          <a:noFill/>
          <a:ln cap="flat" cmpd="sng" w="9525">
            <a:solidFill>
              <a:schemeClr val="dk2"/>
            </a:solidFill>
            <a:prstDash val="solid"/>
            <a:round/>
            <a:headEnd len="med" w="med" type="none"/>
            <a:tailEnd len="med" w="med" type="triangle"/>
          </a:ln>
        </p:spPr>
      </p:cxnSp>
      <p:sp>
        <p:nvSpPr>
          <p:cNvPr id="216" name="Shape 216"/>
          <p:cNvSpPr/>
          <p:nvPr/>
        </p:nvSpPr>
        <p:spPr>
          <a:xfrm>
            <a:off x="4780366" y="4588533"/>
            <a:ext cx="399000" cy="402900"/>
          </a:xfrm>
          <a:prstGeom prst="ellipse">
            <a:avLst/>
          </a:prstGeom>
          <a:solidFill>
            <a:srgbClr val="6B875A">
              <a:alpha val="49620"/>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17" name="Shape 217"/>
          <p:cNvSpPr/>
          <p:nvPr/>
        </p:nvSpPr>
        <p:spPr>
          <a:xfrm>
            <a:off x="5696556" y="4588533"/>
            <a:ext cx="399000" cy="402900"/>
          </a:xfrm>
          <a:prstGeom prst="ellipse">
            <a:avLst/>
          </a:prstGeom>
          <a:solidFill>
            <a:srgbClr val="CDA007">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18" name="Shape 218"/>
          <p:cNvSpPr/>
          <p:nvPr/>
        </p:nvSpPr>
        <p:spPr>
          <a:xfrm>
            <a:off x="2947987" y="4588533"/>
            <a:ext cx="399000" cy="402900"/>
          </a:xfrm>
          <a:prstGeom prst="ellipse">
            <a:avLst/>
          </a:prstGeom>
          <a:solidFill>
            <a:srgbClr val="6978B9">
              <a:alpha val="47310"/>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19" name="Shape 219"/>
          <p:cNvSpPr/>
          <p:nvPr/>
        </p:nvSpPr>
        <p:spPr>
          <a:xfrm>
            <a:off x="3864177" y="4588533"/>
            <a:ext cx="399000" cy="402900"/>
          </a:xfrm>
          <a:prstGeom prst="ellipse">
            <a:avLst/>
          </a:prstGeom>
          <a:solidFill>
            <a:srgbClr val="00968C">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20" name="Shape 220"/>
          <p:cNvSpPr/>
          <p:nvPr/>
        </p:nvSpPr>
        <p:spPr>
          <a:xfrm>
            <a:off x="4894655" y="4720196"/>
            <a:ext cx="170400" cy="153000"/>
          </a:xfrm>
          <a:custGeom>
            <a:pathLst>
              <a:path extrusionOk="0" h="120000" w="120000">
                <a:moveTo>
                  <a:pt x="16254" y="107754"/>
                </a:moveTo>
                <a:cubicBezTo>
                  <a:pt x="15001" y="109174"/>
                  <a:pt x="15001" y="111476"/>
                  <a:pt x="16254" y="112890"/>
                </a:cubicBezTo>
                <a:lnTo>
                  <a:pt x="21984" y="119189"/>
                </a:lnTo>
                <a:cubicBezTo>
                  <a:pt x="23237" y="120603"/>
                  <a:pt x="25229" y="120005"/>
                  <a:pt x="26483" y="118591"/>
                </a:cubicBezTo>
                <a:lnTo>
                  <a:pt x="56044" y="85924"/>
                </a:lnTo>
                <a:lnTo>
                  <a:pt x="46990" y="74316"/>
                </a:lnTo>
                <a:cubicBezTo>
                  <a:pt x="46990" y="74316"/>
                  <a:pt x="16254" y="107754"/>
                  <a:pt x="16254" y="107754"/>
                </a:cubicBezTo>
                <a:close/>
                <a:moveTo>
                  <a:pt x="119658" y="15229"/>
                </a:moveTo>
                <a:cubicBezTo>
                  <a:pt x="119211" y="11882"/>
                  <a:pt x="117672" y="12580"/>
                  <a:pt x="116872" y="13994"/>
                </a:cubicBezTo>
                <a:cubicBezTo>
                  <a:pt x="116066" y="15425"/>
                  <a:pt x="112524" y="21461"/>
                  <a:pt x="111069" y="24194"/>
                </a:cubicBezTo>
                <a:cubicBezTo>
                  <a:pt x="109620" y="26905"/>
                  <a:pt x="106056" y="32259"/>
                  <a:pt x="99414" y="26972"/>
                </a:cubicBezTo>
                <a:cubicBezTo>
                  <a:pt x="92498" y="21478"/>
                  <a:pt x="94904" y="17644"/>
                  <a:pt x="96107" y="15067"/>
                </a:cubicBezTo>
                <a:cubicBezTo>
                  <a:pt x="97321" y="12474"/>
                  <a:pt x="101037" y="5197"/>
                  <a:pt x="101574" y="4297"/>
                </a:cubicBezTo>
                <a:cubicBezTo>
                  <a:pt x="102111" y="3381"/>
                  <a:pt x="101484" y="726"/>
                  <a:pt x="99336" y="1838"/>
                </a:cubicBezTo>
                <a:cubicBezTo>
                  <a:pt x="97187" y="2950"/>
                  <a:pt x="84138" y="8780"/>
                  <a:pt x="82331" y="17146"/>
                </a:cubicBezTo>
                <a:cubicBezTo>
                  <a:pt x="80479" y="25653"/>
                  <a:pt x="83881" y="33254"/>
                  <a:pt x="77211" y="40804"/>
                </a:cubicBezTo>
                <a:lnTo>
                  <a:pt x="69120" y="50289"/>
                </a:lnTo>
                <a:lnTo>
                  <a:pt x="77245" y="60891"/>
                </a:lnTo>
                <a:lnTo>
                  <a:pt x="87210" y="50261"/>
                </a:lnTo>
                <a:cubicBezTo>
                  <a:pt x="89583" y="47578"/>
                  <a:pt x="94658" y="44974"/>
                  <a:pt x="99246" y="46147"/>
                </a:cubicBezTo>
                <a:cubicBezTo>
                  <a:pt x="109088" y="48651"/>
                  <a:pt x="114454" y="44499"/>
                  <a:pt x="117689" y="37630"/>
                </a:cubicBezTo>
                <a:cubicBezTo>
                  <a:pt x="120593" y="31493"/>
                  <a:pt x="120111" y="18572"/>
                  <a:pt x="119658" y="15229"/>
                </a:cubicBezTo>
                <a:close/>
                <a:moveTo>
                  <a:pt x="53033" y="42431"/>
                </a:moveTo>
                <a:cubicBezTo>
                  <a:pt x="52306" y="41492"/>
                  <a:pt x="51410" y="41464"/>
                  <a:pt x="50638" y="42235"/>
                </a:cubicBezTo>
                <a:lnTo>
                  <a:pt x="41999" y="50713"/>
                </a:lnTo>
                <a:cubicBezTo>
                  <a:pt x="41322" y="51390"/>
                  <a:pt x="41221" y="52630"/>
                  <a:pt x="41837" y="53424"/>
                </a:cubicBezTo>
                <a:lnTo>
                  <a:pt x="91804" y="117345"/>
                </a:lnTo>
                <a:cubicBezTo>
                  <a:pt x="92973" y="118854"/>
                  <a:pt x="94999" y="119010"/>
                  <a:pt x="96331" y="117702"/>
                </a:cubicBezTo>
                <a:lnTo>
                  <a:pt x="102172" y="112197"/>
                </a:lnTo>
                <a:cubicBezTo>
                  <a:pt x="103515" y="110878"/>
                  <a:pt x="103650" y="108587"/>
                  <a:pt x="102491" y="107067"/>
                </a:cubicBezTo>
                <a:cubicBezTo>
                  <a:pt x="102491" y="107067"/>
                  <a:pt x="53033" y="42431"/>
                  <a:pt x="53033" y="42431"/>
                </a:cubicBezTo>
                <a:close/>
                <a:moveTo>
                  <a:pt x="18644" y="38932"/>
                </a:moveTo>
                <a:cubicBezTo>
                  <a:pt x="24261" y="34019"/>
                  <a:pt x="28928" y="37406"/>
                  <a:pt x="35150" y="45505"/>
                </a:cubicBezTo>
                <a:cubicBezTo>
                  <a:pt x="35850" y="46421"/>
                  <a:pt x="36790" y="45348"/>
                  <a:pt x="37327" y="44828"/>
                </a:cubicBezTo>
                <a:cubicBezTo>
                  <a:pt x="37853" y="44303"/>
                  <a:pt x="46067" y="35992"/>
                  <a:pt x="46470" y="35612"/>
                </a:cubicBezTo>
                <a:cubicBezTo>
                  <a:pt x="46867" y="35215"/>
                  <a:pt x="47348" y="34466"/>
                  <a:pt x="46716" y="33634"/>
                </a:cubicBezTo>
                <a:cubicBezTo>
                  <a:pt x="46072" y="32801"/>
                  <a:pt x="43739" y="29403"/>
                  <a:pt x="42240" y="27195"/>
                </a:cubicBezTo>
                <a:cubicBezTo>
                  <a:pt x="31351" y="11177"/>
                  <a:pt x="72041" y="318"/>
                  <a:pt x="65791" y="145"/>
                </a:cubicBezTo>
                <a:cubicBezTo>
                  <a:pt x="62613" y="50"/>
                  <a:pt x="49849" y="-117"/>
                  <a:pt x="47941" y="117"/>
                </a:cubicBezTo>
                <a:cubicBezTo>
                  <a:pt x="40208" y="1033"/>
                  <a:pt x="30506" y="9154"/>
                  <a:pt x="25621" y="12938"/>
                </a:cubicBezTo>
                <a:cubicBezTo>
                  <a:pt x="19225" y="17856"/>
                  <a:pt x="16842" y="20740"/>
                  <a:pt x="16450" y="21142"/>
                </a:cubicBezTo>
                <a:cubicBezTo>
                  <a:pt x="14643" y="22914"/>
                  <a:pt x="16159" y="27011"/>
                  <a:pt x="12880" y="30241"/>
                </a:cubicBezTo>
                <a:cubicBezTo>
                  <a:pt x="9417" y="33650"/>
                  <a:pt x="7257" y="31068"/>
                  <a:pt x="5248" y="33047"/>
                </a:cubicBezTo>
                <a:cubicBezTo>
                  <a:pt x="4258" y="34036"/>
                  <a:pt x="1471" y="36378"/>
                  <a:pt x="677" y="37155"/>
                </a:cubicBezTo>
                <a:cubicBezTo>
                  <a:pt x="-123" y="37948"/>
                  <a:pt x="-268" y="39284"/>
                  <a:pt x="548" y="40346"/>
                </a:cubicBezTo>
                <a:cubicBezTo>
                  <a:pt x="548" y="40346"/>
                  <a:pt x="8163" y="49802"/>
                  <a:pt x="8807" y="50641"/>
                </a:cubicBezTo>
                <a:cubicBezTo>
                  <a:pt x="9439" y="51468"/>
                  <a:pt x="11162" y="52183"/>
                  <a:pt x="12220" y="51121"/>
                </a:cubicBezTo>
                <a:cubicBezTo>
                  <a:pt x="13289" y="50065"/>
                  <a:pt x="16030" y="47377"/>
                  <a:pt x="16484" y="46902"/>
                </a:cubicBezTo>
                <a:cubicBezTo>
                  <a:pt x="16954" y="46455"/>
                  <a:pt x="16187" y="41073"/>
                  <a:pt x="18644" y="38932"/>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cxnSp>
        <p:nvCxnSpPr>
          <p:cNvPr id="221" name="Shape 221"/>
          <p:cNvCxnSpPr/>
          <p:nvPr/>
        </p:nvCxnSpPr>
        <p:spPr>
          <a:xfrm>
            <a:off x="4408550" y="4796712"/>
            <a:ext cx="255900" cy="0"/>
          </a:xfrm>
          <a:prstGeom prst="straightConnector1">
            <a:avLst/>
          </a:prstGeom>
          <a:noFill/>
          <a:ln cap="flat" cmpd="sng" w="9525">
            <a:solidFill>
              <a:schemeClr val="dk2"/>
            </a:solidFill>
            <a:prstDash val="solid"/>
            <a:round/>
            <a:headEnd len="med" w="med" type="none"/>
            <a:tailEnd len="med" w="med" type="triangle"/>
          </a:ln>
        </p:spPr>
      </p:cxnSp>
      <p:cxnSp>
        <p:nvCxnSpPr>
          <p:cNvPr id="222" name="Shape 222"/>
          <p:cNvCxnSpPr/>
          <p:nvPr/>
        </p:nvCxnSpPr>
        <p:spPr>
          <a:xfrm>
            <a:off x="5339653" y="4796712"/>
            <a:ext cx="255900" cy="0"/>
          </a:xfrm>
          <a:prstGeom prst="straightConnector1">
            <a:avLst/>
          </a:prstGeom>
          <a:noFill/>
          <a:ln cap="flat" cmpd="sng" w="9525">
            <a:solidFill>
              <a:schemeClr val="dk2"/>
            </a:solidFill>
            <a:prstDash val="solid"/>
            <a:round/>
            <a:headEnd len="med" w="med" type="none"/>
            <a:tailEnd len="med" w="med" type="triangle"/>
          </a:ln>
        </p:spPr>
      </p:cxnSp>
      <p:pic>
        <p:nvPicPr>
          <p:cNvPr id="223" name="Shape 223"/>
          <p:cNvPicPr preferRelativeResize="0"/>
          <p:nvPr/>
        </p:nvPicPr>
        <p:blipFill>
          <a:blip r:embed="rId3">
            <a:alphaModFix/>
          </a:blip>
          <a:stretch>
            <a:fillRect/>
          </a:stretch>
        </p:blipFill>
        <p:spPr>
          <a:xfrm>
            <a:off x="3075898" y="4698279"/>
            <a:ext cx="156842" cy="196868"/>
          </a:xfrm>
          <a:prstGeom prst="rect">
            <a:avLst/>
          </a:prstGeom>
          <a:noFill/>
          <a:ln>
            <a:noFill/>
          </a:ln>
        </p:spPr>
      </p:pic>
      <p:pic>
        <p:nvPicPr>
          <p:cNvPr id="224" name="Shape 224"/>
          <p:cNvPicPr preferRelativeResize="0"/>
          <p:nvPr/>
        </p:nvPicPr>
        <p:blipFill>
          <a:blip r:embed="rId4">
            <a:alphaModFix/>
          </a:blip>
          <a:stretch>
            <a:fillRect/>
          </a:stretch>
        </p:blipFill>
        <p:spPr>
          <a:xfrm>
            <a:off x="3971152" y="4675349"/>
            <a:ext cx="199512" cy="201396"/>
          </a:xfrm>
          <a:prstGeom prst="rect">
            <a:avLst/>
          </a:prstGeom>
          <a:noFill/>
          <a:ln>
            <a:noFill/>
          </a:ln>
        </p:spPr>
      </p:pic>
      <p:sp>
        <p:nvSpPr>
          <p:cNvPr id="225" name="Shape 225"/>
          <p:cNvSpPr/>
          <p:nvPr/>
        </p:nvSpPr>
        <p:spPr>
          <a:xfrm>
            <a:off x="5817680" y="4741271"/>
            <a:ext cx="156900" cy="111000"/>
          </a:xfrm>
          <a:custGeom>
            <a:pathLst>
              <a:path extrusionOk="0" h="120000" w="120000">
                <a:moveTo>
                  <a:pt x="48000" y="85716"/>
                </a:moveTo>
                <a:lnTo>
                  <a:pt x="48000" y="34283"/>
                </a:lnTo>
                <a:lnTo>
                  <a:pt x="78000" y="60000"/>
                </a:lnTo>
                <a:cubicBezTo>
                  <a:pt x="78000" y="60000"/>
                  <a:pt x="48000" y="85716"/>
                  <a:pt x="48000" y="85716"/>
                </a:cubicBezTo>
                <a:close/>
                <a:moveTo>
                  <a:pt x="120000" y="17144"/>
                </a:moveTo>
                <a:lnTo>
                  <a:pt x="120000" y="6850"/>
                </a:lnTo>
                <a:cubicBezTo>
                  <a:pt x="120000" y="3061"/>
                  <a:pt x="117855" y="0"/>
                  <a:pt x="115205" y="0"/>
                </a:cubicBezTo>
                <a:lnTo>
                  <a:pt x="4805" y="0"/>
                </a:lnTo>
                <a:cubicBezTo>
                  <a:pt x="2150" y="0"/>
                  <a:pt x="0" y="3061"/>
                  <a:pt x="0" y="6850"/>
                </a:cubicBezTo>
                <a:lnTo>
                  <a:pt x="0" y="17144"/>
                </a:lnTo>
                <a:lnTo>
                  <a:pt x="12000" y="17144"/>
                </a:lnTo>
                <a:lnTo>
                  <a:pt x="12000" y="34283"/>
                </a:lnTo>
                <a:lnTo>
                  <a:pt x="0" y="34283"/>
                </a:lnTo>
                <a:lnTo>
                  <a:pt x="0" y="51427"/>
                </a:lnTo>
                <a:lnTo>
                  <a:pt x="12000" y="51427"/>
                </a:lnTo>
                <a:lnTo>
                  <a:pt x="12000" y="68572"/>
                </a:lnTo>
                <a:lnTo>
                  <a:pt x="0" y="68572"/>
                </a:lnTo>
                <a:lnTo>
                  <a:pt x="0" y="85716"/>
                </a:lnTo>
                <a:lnTo>
                  <a:pt x="12000" y="85716"/>
                </a:lnTo>
                <a:lnTo>
                  <a:pt x="12000" y="102855"/>
                </a:lnTo>
                <a:lnTo>
                  <a:pt x="0" y="102855"/>
                </a:lnTo>
                <a:lnTo>
                  <a:pt x="0" y="113133"/>
                </a:lnTo>
                <a:cubicBezTo>
                  <a:pt x="0" y="116922"/>
                  <a:pt x="2150" y="120000"/>
                  <a:pt x="4805" y="120000"/>
                </a:cubicBezTo>
                <a:lnTo>
                  <a:pt x="115205" y="120000"/>
                </a:lnTo>
                <a:cubicBezTo>
                  <a:pt x="117855" y="120000"/>
                  <a:pt x="120000" y="116922"/>
                  <a:pt x="120000" y="113133"/>
                </a:cubicBezTo>
                <a:lnTo>
                  <a:pt x="120000" y="102855"/>
                </a:lnTo>
                <a:lnTo>
                  <a:pt x="108000" y="102855"/>
                </a:lnTo>
                <a:lnTo>
                  <a:pt x="108000" y="85716"/>
                </a:lnTo>
                <a:lnTo>
                  <a:pt x="120000" y="85716"/>
                </a:lnTo>
                <a:lnTo>
                  <a:pt x="120000" y="68572"/>
                </a:lnTo>
                <a:lnTo>
                  <a:pt x="108000" y="68572"/>
                </a:lnTo>
                <a:lnTo>
                  <a:pt x="108000" y="51427"/>
                </a:lnTo>
                <a:lnTo>
                  <a:pt x="120000" y="51427"/>
                </a:lnTo>
                <a:lnTo>
                  <a:pt x="120000" y="34283"/>
                </a:lnTo>
                <a:lnTo>
                  <a:pt x="108000" y="34283"/>
                </a:lnTo>
                <a:lnTo>
                  <a:pt x="108000" y="17144"/>
                </a:lnTo>
                <a:cubicBezTo>
                  <a:pt x="108000" y="17144"/>
                  <a:pt x="120000" y="17144"/>
                  <a:pt x="120000" y="17144"/>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pic>
        <p:nvPicPr>
          <p:cNvPr id="226" name="Shape 226"/>
          <p:cNvPicPr preferRelativeResize="0"/>
          <p:nvPr/>
        </p:nvPicPr>
        <p:blipFill>
          <a:blip r:embed="rId5">
            <a:alphaModFix/>
          </a:blip>
          <a:stretch>
            <a:fillRect/>
          </a:stretch>
        </p:blipFill>
        <p:spPr>
          <a:xfrm>
            <a:off x="7376106" y="1998250"/>
            <a:ext cx="661949" cy="661949"/>
          </a:xfrm>
          <a:prstGeom prst="rect">
            <a:avLst/>
          </a:prstGeom>
          <a:noFill/>
          <a:ln>
            <a:noFill/>
          </a:ln>
        </p:spPr>
      </p:pic>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idx="1" type="body"/>
          </p:nvPr>
        </p:nvSpPr>
        <p:spPr>
          <a:xfrm>
            <a:off x="593387" y="438150"/>
            <a:ext cx="7957200" cy="457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Camera captures interactions between vehicles and pedestrian</a:t>
            </a:r>
            <a:endParaRPr/>
          </a:p>
        </p:txBody>
      </p:sp>
      <p:pic>
        <p:nvPicPr>
          <p:cNvPr descr="微信截图_20171110115720.png" id="232" name="Shape 232"/>
          <p:cNvPicPr preferRelativeResize="0"/>
          <p:nvPr/>
        </p:nvPicPr>
        <p:blipFill>
          <a:blip r:embed="rId3">
            <a:alphaModFix/>
          </a:blip>
          <a:stretch>
            <a:fillRect/>
          </a:stretch>
        </p:blipFill>
        <p:spPr>
          <a:xfrm>
            <a:off x="555663" y="1370425"/>
            <a:ext cx="8032676" cy="3392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ph idx="1" type="body"/>
          </p:nvPr>
        </p:nvSpPr>
        <p:spPr>
          <a:xfrm>
            <a:off x="593387" y="438150"/>
            <a:ext cx="7957200" cy="4572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2"/>
              </a:buClr>
              <a:buSzPts val="750"/>
              <a:buFont typeface="Arial"/>
              <a:buNone/>
            </a:pPr>
            <a:r>
              <a:rPr lang="en-US"/>
              <a:t>Traffic Intelligence code is more suitable than the PATH code </a:t>
            </a:r>
            <a:endParaRPr/>
          </a:p>
        </p:txBody>
      </p:sp>
      <p:sp>
        <p:nvSpPr>
          <p:cNvPr id="238" name="Shape 238"/>
          <p:cNvSpPr/>
          <p:nvPr/>
        </p:nvSpPr>
        <p:spPr>
          <a:xfrm>
            <a:off x="1584960" y="1601585"/>
            <a:ext cx="2406600" cy="24066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39" name="Shape 239"/>
          <p:cNvSpPr txBox="1"/>
          <p:nvPr/>
        </p:nvSpPr>
        <p:spPr>
          <a:xfrm>
            <a:off x="1833588" y="2042491"/>
            <a:ext cx="1909200" cy="55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900"/>
              <a:buFont typeface="Lato"/>
              <a:buNone/>
            </a:pPr>
            <a:r>
              <a:rPr b="1" lang="en-US" sz="3600">
                <a:solidFill>
                  <a:schemeClr val="lt1"/>
                </a:solidFill>
                <a:latin typeface="Lato"/>
                <a:ea typeface="Lato"/>
                <a:cs typeface="Lato"/>
                <a:sym typeface="Lato"/>
              </a:rPr>
              <a:t>PATH</a:t>
            </a:r>
            <a:endParaRPr/>
          </a:p>
        </p:txBody>
      </p:sp>
      <p:sp>
        <p:nvSpPr>
          <p:cNvPr id="240" name="Shape 240"/>
          <p:cNvSpPr txBox="1"/>
          <p:nvPr/>
        </p:nvSpPr>
        <p:spPr>
          <a:xfrm>
            <a:off x="1833588" y="2615899"/>
            <a:ext cx="1909200" cy="166800"/>
          </a:xfrm>
          <a:prstGeom prst="rect">
            <a:avLst/>
          </a:prstGeom>
          <a:noFill/>
          <a:ln>
            <a:noFill/>
          </a:ln>
        </p:spPr>
        <p:txBody>
          <a:bodyPr anchorCtr="0" anchor="t" bIns="0" lIns="0" spcFirstLastPara="1" rIns="0" wrap="square" tIns="0">
            <a:noAutofit/>
          </a:bodyPr>
          <a:lstStyle/>
          <a:p>
            <a:pPr indent="0" lvl="0" marL="0" marR="0" rtl="0" algn="ctr">
              <a:lnSpc>
                <a:spcPct val="118181"/>
              </a:lnSpc>
              <a:spcBef>
                <a:spcPts val="0"/>
              </a:spcBef>
              <a:spcAft>
                <a:spcPts val="0"/>
              </a:spcAft>
              <a:buClr>
                <a:schemeClr val="lt1"/>
              </a:buClr>
              <a:buSzPts val="275"/>
              <a:buFont typeface="Lato"/>
              <a:buNone/>
            </a:pPr>
            <a:r>
              <a:rPr b="1" lang="en-US" sz="1100">
                <a:solidFill>
                  <a:schemeClr val="lt1"/>
                </a:solidFill>
                <a:latin typeface="Lato"/>
                <a:ea typeface="Lato"/>
                <a:cs typeface="Lato"/>
                <a:sym typeface="Lato"/>
              </a:rPr>
              <a:t>Provided by our sponsor</a:t>
            </a:r>
            <a:endParaRPr/>
          </a:p>
        </p:txBody>
      </p:sp>
      <p:sp>
        <p:nvSpPr>
          <p:cNvPr id="241" name="Shape 241"/>
          <p:cNvSpPr txBox="1"/>
          <p:nvPr/>
        </p:nvSpPr>
        <p:spPr>
          <a:xfrm>
            <a:off x="1892878" y="3000758"/>
            <a:ext cx="1790700" cy="6669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chemeClr val="lt1"/>
              </a:buClr>
              <a:buSzPts val="225"/>
              <a:buFont typeface="Lato"/>
              <a:buNone/>
            </a:pPr>
            <a:r>
              <a:rPr lang="en-US" sz="900">
                <a:solidFill>
                  <a:schemeClr val="lt1"/>
                </a:solidFill>
                <a:latin typeface="Lato"/>
                <a:ea typeface="Lato"/>
                <a:cs typeface="Lato"/>
                <a:sym typeface="Lato"/>
              </a:rPr>
              <a:t>Only works for </a:t>
            </a:r>
            <a:r>
              <a:rPr b="1" lang="en-US" sz="900">
                <a:solidFill>
                  <a:schemeClr val="lt1"/>
                </a:solidFill>
                <a:latin typeface="Lato"/>
                <a:ea typeface="Lato"/>
                <a:cs typeface="Lato"/>
                <a:sym typeface="Lato"/>
              </a:rPr>
              <a:t>vehicles</a:t>
            </a:r>
            <a:endParaRPr b="1" sz="900">
              <a:solidFill>
                <a:schemeClr val="lt1"/>
              </a:solidFill>
              <a:latin typeface="Lato"/>
              <a:ea typeface="Lato"/>
              <a:cs typeface="Lato"/>
              <a:sym typeface="Lato"/>
            </a:endParaRPr>
          </a:p>
          <a:p>
            <a:pPr indent="0" lvl="0" marL="0" marR="0" rtl="0" algn="ctr">
              <a:lnSpc>
                <a:spcPct val="120000"/>
              </a:lnSpc>
              <a:spcBef>
                <a:spcPts val="0"/>
              </a:spcBef>
              <a:spcAft>
                <a:spcPts val="0"/>
              </a:spcAft>
              <a:buClr>
                <a:schemeClr val="lt1"/>
              </a:buClr>
              <a:buSzPts val="225"/>
              <a:buFont typeface="Lato"/>
              <a:buNone/>
            </a:pPr>
            <a:r>
              <a:rPr lang="en-US" sz="900">
                <a:solidFill>
                  <a:schemeClr val="lt1"/>
                </a:solidFill>
                <a:latin typeface="Lato"/>
                <a:ea typeface="Lato"/>
                <a:cs typeface="Lato"/>
                <a:sym typeface="Lato"/>
              </a:rPr>
              <a:t>Needs to create new database based on the output</a:t>
            </a:r>
            <a:endParaRPr sz="900">
              <a:solidFill>
                <a:schemeClr val="lt1"/>
              </a:solidFill>
              <a:latin typeface="Lato"/>
              <a:ea typeface="Lato"/>
              <a:cs typeface="Lato"/>
              <a:sym typeface="Lato"/>
            </a:endParaRPr>
          </a:p>
          <a:p>
            <a:pPr indent="0" lvl="0" marL="0" marR="0" rtl="0" algn="ctr">
              <a:lnSpc>
                <a:spcPct val="120000"/>
              </a:lnSpc>
              <a:spcBef>
                <a:spcPts val="0"/>
              </a:spcBef>
              <a:spcAft>
                <a:spcPts val="0"/>
              </a:spcAft>
              <a:buClr>
                <a:schemeClr val="lt1"/>
              </a:buClr>
              <a:buSzPts val="225"/>
              <a:buFont typeface="Lato"/>
              <a:buNone/>
            </a:pPr>
            <a:r>
              <a:t/>
            </a:r>
            <a:endParaRPr sz="900">
              <a:solidFill>
                <a:schemeClr val="lt1"/>
              </a:solidFill>
              <a:latin typeface="Lato"/>
              <a:ea typeface="Lato"/>
              <a:cs typeface="Lato"/>
              <a:sym typeface="Lato"/>
            </a:endParaRPr>
          </a:p>
        </p:txBody>
      </p:sp>
      <p:cxnSp>
        <p:nvCxnSpPr>
          <p:cNvPr id="242" name="Shape 242"/>
          <p:cNvCxnSpPr/>
          <p:nvPr/>
        </p:nvCxnSpPr>
        <p:spPr>
          <a:xfrm rot="10800000">
            <a:off x="1918857" y="2888368"/>
            <a:ext cx="1738800" cy="0"/>
          </a:xfrm>
          <a:prstGeom prst="straightConnector1">
            <a:avLst/>
          </a:prstGeom>
          <a:noFill/>
          <a:ln cap="flat" cmpd="sng" w="12700">
            <a:solidFill>
              <a:srgbClr val="E5E5E5"/>
            </a:solidFill>
            <a:prstDash val="solid"/>
            <a:miter lim="8000"/>
            <a:headEnd len="sm" w="sm" type="none"/>
            <a:tailEnd len="sm" w="sm" type="none"/>
          </a:ln>
        </p:spPr>
      </p:cxnSp>
      <p:sp>
        <p:nvSpPr>
          <p:cNvPr id="243" name="Shape 243"/>
          <p:cNvSpPr/>
          <p:nvPr/>
        </p:nvSpPr>
        <p:spPr>
          <a:xfrm>
            <a:off x="5045132" y="1601585"/>
            <a:ext cx="2406600" cy="24066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44" name="Shape 244"/>
          <p:cNvSpPr txBox="1"/>
          <p:nvPr/>
        </p:nvSpPr>
        <p:spPr>
          <a:xfrm>
            <a:off x="5293762" y="2042491"/>
            <a:ext cx="1909200" cy="55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900"/>
              <a:buFont typeface="Lato"/>
              <a:buNone/>
            </a:pPr>
            <a:r>
              <a:rPr b="1" lang="en-US" sz="3600">
                <a:solidFill>
                  <a:schemeClr val="lt1"/>
                </a:solidFill>
                <a:latin typeface="Lato"/>
                <a:ea typeface="Lato"/>
                <a:cs typeface="Lato"/>
                <a:sym typeface="Lato"/>
              </a:rPr>
              <a:t>TI</a:t>
            </a:r>
            <a:endParaRPr/>
          </a:p>
        </p:txBody>
      </p:sp>
      <p:sp>
        <p:nvSpPr>
          <p:cNvPr id="245" name="Shape 245"/>
          <p:cNvSpPr txBox="1"/>
          <p:nvPr/>
        </p:nvSpPr>
        <p:spPr>
          <a:xfrm>
            <a:off x="5128800" y="2615900"/>
            <a:ext cx="2235900" cy="166800"/>
          </a:xfrm>
          <a:prstGeom prst="rect">
            <a:avLst/>
          </a:prstGeom>
          <a:noFill/>
          <a:ln>
            <a:noFill/>
          </a:ln>
        </p:spPr>
        <p:txBody>
          <a:bodyPr anchorCtr="0" anchor="t" bIns="0" lIns="0" spcFirstLastPara="1" rIns="0" wrap="square" tIns="0">
            <a:noAutofit/>
          </a:bodyPr>
          <a:lstStyle/>
          <a:p>
            <a:pPr indent="0" lvl="0" marL="0" marR="0" rtl="0" algn="ctr">
              <a:lnSpc>
                <a:spcPct val="118181"/>
              </a:lnSpc>
              <a:spcBef>
                <a:spcPts val="0"/>
              </a:spcBef>
              <a:spcAft>
                <a:spcPts val="0"/>
              </a:spcAft>
              <a:buClr>
                <a:schemeClr val="lt1"/>
              </a:buClr>
              <a:buSzPts val="275"/>
              <a:buFont typeface="Lato"/>
              <a:buNone/>
            </a:pPr>
            <a:r>
              <a:rPr b="1" lang="en-US" sz="1100">
                <a:solidFill>
                  <a:schemeClr val="lt1"/>
                </a:solidFill>
                <a:latin typeface="Lato"/>
                <a:ea typeface="Lato"/>
                <a:cs typeface="Lato"/>
                <a:sym typeface="Lato"/>
              </a:rPr>
              <a:t>Open Source, Traffic Intelligence</a:t>
            </a:r>
            <a:endParaRPr/>
          </a:p>
        </p:txBody>
      </p:sp>
      <p:sp>
        <p:nvSpPr>
          <p:cNvPr id="246" name="Shape 246"/>
          <p:cNvSpPr txBox="1"/>
          <p:nvPr/>
        </p:nvSpPr>
        <p:spPr>
          <a:xfrm>
            <a:off x="5353051" y="3076958"/>
            <a:ext cx="1790700" cy="6669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chemeClr val="lt1"/>
              </a:buClr>
              <a:buSzPts val="225"/>
              <a:buFont typeface="Lato"/>
              <a:buNone/>
            </a:pPr>
            <a:r>
              <a:rPr lang="en-US" sz="900">
                <a:solidFill>
                  <a:schemeClr val="lt1"/>
                </a:solidFill>
                <a:latin typeface="Lato"/>
                <a:ea typeface="Lato"/>
                <a:cs typeface="Lato"/>
                <a:sym typeface="Lato"/>
              </a:rPr>
              <a:t>Works for </a:t>
            </a:r>
            <a:r>
              <a:rPr b="1" lang="en-US" sz="900">
                <a:solidFill>
                  <a:schemeClr val="lt1"/>
                </a:solidFill>
                <a:latin typeface="Lato"/>
                <a:ea typeface="Lato"/>
                <a:cs typeface="Lato"/>
                <a:sym typeface="Lato"/>
              </a:rPr>
              <a:t>vehicles </a:t>
            </a:r>
            <a:r>
              <a:rPr lang="en-US" sz="900">
                <a:solidFill>
                  <a:schemeClr val="lt1"/>
                </a:solidFill>
                <a:latin typeface="Lato"/>
                <a:ea typeface="Lato"/>
                <a:cs typeface="Lato"/>
                <a:sym typeface="Lato"/>
              </a:rPr>
              <a:t>and</a:t>
            </a:r>
            <a:r>
              <a:rPr b="1" lang="en-US" sz="900">
                <a:solidFill>
                  <a:schemeClr val="lt1"/>
                </a:solidFill>
                <a:latin typeface="Lato"/>
                <a:ea typeface="Lato"/>
                <a:cs typeface="Lato"/>
                <a:sym typeface="Lato"/>
              </a:rPr>
              <a:t> pedestrians</a:t>
            </a:r>
            <a:endParaRPr b="1" sz="900">
              <a:solidFill>
                <a:schemeClr val="lt1"/>
              </a:solidFill>
              <a:latin typeface="Lato"/>
              <a:ea typeface="Lato"/>
              <a:cs typeface="Lato"/>
              <a:sym typeface="Lato"/>
            </a:endParaRPr>
          </a:p>
          <a:p>
            <a:pPr indent="0" lvl="0" marL="0" marR="0" rtl="0" algn="ctr">
              <a:lnSpc>
                <a:spcPct val="120000"/>
              </a:lnSpc>
              <a:spcBef>
                <a:spcPts val="0"/>
              </a:spcBef>
              <a:spcAft>
                <a:spcPts val="0"/>
              </a:spcAft>
              <a:buClr>
                <a:schemeClr val="lt1"/>
              </a:buClr>
              <a:buSzPts val="225"/>
              <a:buFont typeface="Lato"/>
              <a:buNone/>
            </a:pPr>
            <a:r>
              <a:rPr lang="en-US" sz="900">
                <a:solidFill>
                  <a:schemeClr val="lt1"/>
                </a:solidFill>
                <a:latin typeface="Lato"/>
                <a:ea typeface="Lato"/>
                <a:cs typeface="Lato"/>
                <a:sym typeface="Lato"/>
              </a:rPr>
              <a:t>Assemble all output into database</a:t>
            </a:r>
            <a:endParaRPr sz="900">
              <a:solidFill>
                <a:schemeClr val="lt1"/>
              </a:solidFill>
              <a:latin typeface="Lato"/>
              <a:ea typeface="Lato"/>
              <a:cs typeface="Lato"/>
              <a:sym typeface="Lato"/>
            </a:endParaRPr>
          </a:p>
          <a:p>
            <a:pPr indent="0" lvl="0" marL="0" marR="0" rtl="0" algn="ctr">
              <a:lnSpc>
                <a:spcPct val="120000"/>
              </a:lnSpc>
              <a:spcBef>
                <a:spcPts val="0"/>
              </a:spcBef>
              <a:spcAft>
                <a:spcPts val="0"/>
              </a:spcAft>
              <a:buClr>
                <a:schemeClr val="lt1"/>
              </a:buClr>
              <a:buSzPts val="225"/>
              <a:buFont typeface="Lato"/>
              <a:buNone/>
            </a:pPr>
            <a:r>
              <a:rPr b="1" lang="en-US" sz="900">
                <a:solidFill>
                  <a:schemeClr val="lt1"/>
                </a:solidFill>
                <a:latin typeface="Lato"/>
                <a:ea typeface="Lato"/>
                <a:cs typeface="Lato"/>
                <a:sym typeface="Lato"/>
              </a:rPr>
              <a:t> </a:t>
            </a:r>
            <a:endParaRPr>
              <a:latin typeface="Lato"/>
              <a:ea typeface="Lato"/>
              <a:cs typeface="Lato"/>
              <a:sym typeface="Lato"/>
            </a:endParaRPr>
          </a:p>
        </p:txBody>
      </p:sp>
      <p:cxnSp>
        <p:nvCxnSpPr>
          <p:cNvPr id="247" name="Shape 247"/>
          <p:cNvCxnSpPr/>
          <p:nvPr/>
        </p:nvCxnSpPr>
        <p:spPr>
          <a:xfrm rot="10800000">
            <a:off x="5379030" y="2888368"/>
            <a:ext cx="1738800" cy="0"/>
          </a:xfrm>
          <a:prstGeom prst="straightConnector1">
            <a:avLst/>
          </a:prstGeom>
          <a:noFill/>
          <a:ln cap="flat" cmpd="sng" w="12700">
            <a:solidFill>
              <a:srgbClr val="E5E5E5"/>
            </a:solidFill>
            <a:prstDash val="solid"/>
            <a:miter lim="8000"/>
            <a:headEnd len="sm" w="sm" type="none"/>
            <a:tailEnd len="sm" w="sm" type="none"/>
          </a:ln>
        </p:spPr>
      </p:cxnSp>
      <p:cxnSp>
        <p:nvCxnSpPr>
          <p:cNvPr id="248" name="Shape 248"/>
          <p:cNvCxnSpPr/>
          <p:nvPr/>
        </p:nvCxnSpPr>
        <p:spPr>
          <a:xfrm>
            <a:off x="3477447" y="4796712"/>
            <a:ext cx="255900" cy="0"/>
          </a:xfrm>
          <a:prstGeom prst="straightConnector1">
            <a:avLst/>
          </a:prstGeom>
          <a:noFill/>
          <a:ln cap="flat" cmpd="sng" w="9525">
            <a:solidFill>
              <a:schemeClr val="dk2"/>
            </a:solidFill>
            <a:prstDash val="solid"/>
            <a:round/>
            <a:headEnd len="med" w="med" type="none"/>
            <a:tailEnd len="med" w="med" type="triangle"/>
          </a:ln>
        </p:spPr>
      </p:cxnSp>
      <p:sp>
        <p:nvSpPr>
          <p:cNvPr id="249" name="Shape 249"/>
          <p:cNvSpPr/>
          <p:nvPr/>
        </p:nvSpPr>
        <p:spPr>
          <a:xfrm>
            <a:off x="4780366" y="4588533"/>
            <a:ext cx="399000" cy="402900"/>
          </a:xfrm>
          <a:prstGeom prst="ellipse">
            <a:avLst/>
          </a:prstGeom>
          <a:solidFill>
            <a:srgbClr val="6B875A">
              <a:alpha val="49620"/>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50" name="Shape 250"/>
          <p:cNvSpPr/>
          <p:nvPr/>
        </p:nvSpPr>
        <p:spPr>
          <a:xfrm>
            <a:off x="5696556" y="4588533"/>
            <a:ext cx="399000" cy="402900"/>
          </a:xfrm>
          <a:prstGeom prst="ellipse">
            <a:avLst/>
          </a:prstGeom>
          <a:solidFill>
            <a:srgbClr val="CDA007">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51" name="Shape 251"/>
          <p:cNvSpPr/>
          <p:nvPr/>
        </p:nvSpPr>
        <p:spPr>
          <a:xfrm>
            <a:off x="2947987" y="4588533"/>
            <a:ext cx="399000" cy="402900"/>
          </a:xfrm>
          <a:prstGeom prst="ellipse">
            <a:avLst/>
          </a:prstGeom>
          <a:solidFill>
            <a:srgbClr val="6978B9">
              <a:alpha val="47310"/>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52" name="Shape 252"/>
          <p:cNvSpPr/>
          <p:nvPr/>
        </p:nvSpPr>
        <p:spPr>
          <a:xfrm>
            <a:off x="3864177" y="4588533"/>
            <a:ext cx="399000" cy="402900"/>
          </a:xfrm>
          <a:prstGeom prst="ellipse">
            <a:avLst/>
          </a:prstGeom>
          <a:solidFill>
            <a:srgbClr val="00968C">
              <a:alpha val="99620"/>
            </a:srgbClr>
          </a:solidFill>
          <a:ln cap="flat" cmpd="sng" w="12700">
            <a:solidFill>
              <a:schemeClr val="lt1"/>
            </a:solidFill>
            <a:prstDash val="solid"/>
            <a:miter lim="8000"/>
            <a:headEnd len="sm" w="sm" type="none"/>
            <a:tailEnd len="sm" w="sm" type="none"/>
          </a:ln>
          <a:effectLst>
            <a:reflection blurRad="0" dir="0" dist="0" endA="0" endPos="30000" fadeDir="5400012" kx="0" rotWithShape="0" algn="bl" stA="84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53" name="Shape 253"/>
          <p:cNvSpPr/>
          <p:nvPr/>
        </p:nvSpPr>
        <p:spPr>
          <a:xfrm>
            <a:off x="4894655" y="4720196"/>
            <a:ext cx="170400" cy="153000"/>
          </a:xfrm>
          <a:custGeom>
            <a:pathLst>
              <a:path extrusionOk="0" h="120000" w="120000">
                <a:moveTo>
                  <a:pt x="16254" y="107754"/>
                </a:moveTo>
                <a:cubicBezTo>
                  <a:pt x="15001" y="109174"/>
                  <a:pt x="15001" y="111476"/>
                  <a:pt x="16254" y="112890"/>
                </a:cubicBezTo>
                <a:lnTo>
                  <a:pt x="21984" y="119189"/>
                </a:lnTo>
                <a:cubicBezTo>
                  <a:pt x="23237" y="120603"/>
                  <a:pt x="25229" y="120005"/>
                  <a:pt x="26483" y="118591"/>
                </a:cubicBezTo>
                <a:lnTo>
                  <a:pt x="56044" y="85924"/>
                </a:lnTo>
                <a:lnTo>
                  <a:pt x="46990" y="74316"/>
                </a:lnTo>
                <a:cubicBezTo>
                  <a:pt x="46990" y="74316"/>
                  <a:pt x="16254" y="107754"/>
                  <a:pt x="16254" y="107754"/>
                </a:cubicBezTo>
                <a:close/>
                <a:moveTo>
                  <a:pt x="119658" y="15229"/>
                </a:moveTo>
                <a:cubicBezTo>
                  <a:pt x="119211" y="11882"/>
                  <a:pt x="117672" y="12580"/>
                  <a:pt x="116872" y="13994"/>
                </a:cubicBezTo>
                <a:cubicBezTo>
                  <a:pt x="116066" y="15425"/>
                  <a:pt x="112524" y="21461"/>
                  <a:pt x="111069" y="24194"/>
                </a:cubicBezTo>
                <a:cubicBezTo>
                  <a:pt x="109620" y="26905"/>
                  <a:pt x="106056" y="32259"/>
                  <a:pt x="99414" y="26972"/>
                </a:cubicBezTo>
                <a:cubicBezTo>
                  <a:pt x="92498" y="21478"/>
                  <a:pt x="94904" y="17644"/>
                  <a:pt x="96107" y="15067"/>
                </a:cubicBezTo>
                <a:cubicBezTo>
                  <a:pt x="97321" y="12474"/>
                  <a:pt x="101037" y="5197"/>
                  <a:pt x="101574" y="4297"/>
                </a:cubicBezTo>
                <a:cubicBezTo>
                  <a:pt x="102111" y="3381"/>
                  <a:pt x="101484" y="726"/>
                  <a:pt x="99336" y="1838"/>
                </a:cubicBezTo>
                <a:cubicBezTo>
                  <a:pt x="97187" y="2950"/>
                  <a:pt x="84138" y="8780"/>
                  <a:pt x="82331" y="17146"/>
                </a:cubicBezTo>
                <a:cubicBezTo>
                  <a:pt x="80479" y="25653"/>
                  <a:pt x="83881" y="33254"/>
                  <a:pt x="77211" y="40804"/>
                </a:cubicBezTo>
                <a:lnTo>
                  <a:pt x="69120" y="50289"/>
                </a:lnTo>
                <a:lnTo>
                  <a:pt x="77245" y="60891"/>
                </a:lnTo>
                <a:lnTo>
                  <a:pt x="87210" y="50261"/>
                </a:lnTo>
                <a:cubicBezTo>
                  <a:pt x="89583" y="47578"/>
                  <a:pt x="94658" y="44974"/>
                  <a:pt x="99246" y="46147"/>
                </a:cubicBezTo>
                <a:cubicBezTo>
                  <a:pt x="109088" y="48651"/>
                  <a:pt x="114454" y="44499"/>
                  <a:pt x="117689" y="37630"/>
                </a:cubicBezTo>
                <a:cubicBezTo>
                  <a:pt x="120593" y="31493"/>
                  <a:pt x="120111" y="18572"/>
                  <a:pt x="119658" y="15229"/>
                </a:cubicBezTo>
                <a:close/>
                <a:moveTo>
                  <a:pt x="53033" y="42431"/>
                </a:moveTo>
                <a:cubicBezTo>
                  <a:pt x="52306" y="41492"/>
                  <a:pt x="51410" y="41464"/>
                  <a:pt x="50638" y="42235"/>
                </a:cubicBezTo>
                <a:lnTo>
                  <a:pt x="41999" y="50713"/>
                </a:lnTo>
                <a:cubicBezTo>
                  <a:pt x="41322" y="51390"/>
                  <a:pt x="41221" y="52630"/>
                  <a:pt x="41837" y="53424"/>
                </a:cubicBezTo>
                <a:lnTo>
                  <a:pt x="91804" y="117345"/>
                </a:lnTo>
                <a:cubicBezTo>
                  <a:pt x="92973" y="118854"/>
                  <a:pt x="94999" y="119010"/>
                  <a:pt x="96331" y="117702"/>
                </a:cubicBezTo>
                <a:lnTo>
                  <a:pt x="102172" y="112197"/>
                </a:lnTo>
                <a:cubicBezTo>
                  <a:pt x="103515" y="110878"/>
                  <a:pt x="103650" y="108587"/>
                  <a:pt x="102491" y="107067"/>
                </a:cubicBezTo>
                <a:cubicBezTo>
                  <a:pt x="102491" y="107067"/>
                  <a:pt x="53033" y="42431"/>
                  <a:pt x="53033" y="42431"/>
                </a:cubicBezTo>
                <a:close/>
                <a:moveTo>
                  <a:pt x="18644" y="38932"/>
                </a:moveTo>
                <a:cubicBezTo>
                  <a:pt x="24261" y="34019"/>
                  <a:pt x="28928" y="37406"/>
                  <a:pt x="35150" y="45505"/>
                </a:cubicBezTo>
                <a:cubicBezTo>
                  <a:pt x="35850" y="46421"/>
                  <a:pt x="36790" y="45348"/>
                  <a:pt x="37327" y="44828"/>
                </a:cubicBezTo>
                <a:cubicBezTo>
                  <a:pt x="37853" y="44303"/>
                  <a:pt x="46067" y="35992"/>
                  <a:pt x="46470" y="35612"/>
                </a:cubicBezTo>
                <a:cubicBezTo>
                  <a:pt x="46867" y="35215"/>
                  <a:pt x="47348" y="34466"/>
                  <a:pt x="46716" y="33634"/>
                </a:cubicBezTo>
                <a:cubicBezTo>
                  <a:pt x="46072" y="32801"/>
                  <a:pt x="43739" y="29403"/>
                  <a:pt x="42240" y="27195"/>
                </a:cubicBezTo>
                <a:cubicBezTo>
                  <a:pt x="31351" y="11177"/>
                  <a:pt x="72041" y="318"/>
                  <a:pt x="65791" y="145"/>
                </a:cubicBezTo>
                <a:cubicBezTo>
                  <a:pt x="62613" y="50"/>
                  <a:pt x="49849" y="-117"/>
                  <a:pt x="47941" y="117"/>
                </a:cubicBezTo>
                <a:cubicBezTo>
                  <a:pt x="40208" y="1033"/>
                  <a:pt x="30506" y="9154"/>
                  <a:pt x="25621" y="12938"/>
                </a:cubicBezTo>
                <a:cubicBezTo>
                  <a:pt x="19225" y="17856"/>
                  <a:pt x="16842" y="20740"/>
                  <a:pt x="16450" y="21142"/>
                </a:cubicBezTo>
                <a:cubicBezTo>
                  <a:pt x="14643" y="22914"/>
                  <a:pt x="16159" y="27011"/>
                  <a:pt x="12880" y="30241"/>
                </a:cubicBezTo>
                <a:cubicBezTo>
                  <a:pt x="9417" y="33650"/>
                  <a:pt x="7257" y="31068"/>
                  <a:pt x="5248" y="33047"/>
                </a:cubicBezTo>
                <a:cubicBezTo>
                  <a:pt x="4258" y="34036"/>
                  <a:pt x="1471" y="36378"/>
                  <a:pt x="677" y="37155"/>
                </a:cubicBezTo>
                <a:cubicBezTo>
                  <a:pt x="-123" y="37948"/>
                  <a:pt x="-268" y="39284"/>
                  <a:pt x="548" y="40346"/>
                </a:cubicBezTo>
                <a:cubicBezTo>
                  <a:pt x="548" y="40346"/>
                  <a:pt x="8163" y="49802"/>
                  <a:pt x="8807" y="50641"/>
                </a:cubicBezTo>
                <a:cubicBezTo>
                  <a:pt x="9439" y="51468"/>
                  <a:pt x="11162" y="52183"/>
                  <a:pt x="12220" y="51121"/>
                </a:cubicBezTo>
                <a:cubicBezTo>
                  <a:pt x="13289" y="50065"/>
                  <a:pt x="16030" y="47377"/>
                  <a:pt x="16484" y="46902"/>
                </a:cubicBezTo>
                <a:cubicBezTo>
                  <a:pt x="16954" y="46455"/>
                  <a:pt x="16187" y="41073"/>
                  <a:pt x="18644" y="38932"/>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cxnSp>
        <p:nvCxnSpPr>
          <p:cNvPr id="254" name="Shape 254"/>
          <p:cNvCxnSpPr/>
          <p:nvPr/>
        </p:nvCxnSpPr>
        <p:spPr>
          <a:xfrm>
            <a:off x="4408550" y="4796712"/>
            <a:ext cx="255900" cy="0"/>
          </a:xfrm>
          <a:prstGeom prst="straightConnector1">
            <a:avLst/>
          </a:prstGeom>
          <a:noFill/>
          <a:ln cap="flat" cmpd="sng" w="9525">
            <a:solidFill>
              <a:schemeClr val="dk2"/>
            </a:solidFill>
            <a:prstDash val="solid"/>
            <a:round/>
            <a:headEnd len="med" w="med" type="none"/>
            <a:tailEnd len="med" w="med" type="triangle"/>
          </a:ln>
        </p:spPr>
      </p:cxnSp>
      <p:cxnSp>
        <p:nvCxnSpPr>
          <p:cNvPr id="255" name="Shape 255"/>
          <p:cNvCxnSpPr/>
          <p:nvPr/>
        </p:nvCxnSpPr>
        <p:spPr>
          <a:xfrm>
            <a:off x="5339653" y="4796712"/>
            <a:ext cx="255900" cy="0"/>
          </a:xfrm>
          <a:prstGeom prst="straightConnector1">
            <a:avLst/>
          </a:prstGeom>
          <a:noFill/>
          <a:ln cap="flat" cmpd="sng" w="9525">
            <a:solidFill>
              <a:schemeClr val="dk2"/>
            </a:solidFill>
            <a:prstDash val="solid"/>
            <a:round/>
            <a:headEnd len="med" w="med" type="none"/>
            <a:tailEnd len="med" w="med" type="triangle"/>
          </a:ln>
        </p:spPr>
      </p:cxnSp>
      <p:pic>
        <p:nvPicPr>
          <p:cNvPr id="256" name="Shape 256"/>
          <p:cNvPicPr preferRelativeResize="0"/>
          <p:nvPr/>
        </p:nvPicPr>
        <p:blipFill>
          <a:blip r:embed="rId3">
            <a:alphaModFix/>
          </a:blip>
          <a:stretch>
            <a:fillRect/>
          </a:stretch>
        </p:blipFill>
        <p:spPr>
          <a:xfrm>
            <a:off x="3075898" y="4698279"/>
            <a:ext cx="156842" cy="196868"/>
          </a:xfrm>
          <a:prstGeom prst="rect">
            <a:avLst/>
          </a:prstGeom>
          <a:noFill/>
          <a:ln>
            <a:noFill/>
          </a:ln>
        </p:spPr>
      </p:pic>
      <p:pic>
        <p:nvPicPr>
          <p:cNvPr id="257" name="Shape 257"/>
          <p:cNvPicPr preferRelativeResize="0"/>
          <p:nvPr/>
        </p:nvPicPr>
        <p:blipFill>
          <a:blip r:embed="rId4">
            <a:alphaModFix/>
          </a:blip>
          <a:stretch>
            <a:fillRect/>
          </a:stretch>
        </p:blipFill>
        <p:spPr>
          <a:xfrm>
            <a:off x="3971152" y="4675349"/>
            <a:ext cx="199512" cy="201396"/>
          </a:xfrm>
          <a:prstGeom prst="rect">
            <a:avLst/>
          </a:prstGeom>
          <a:noFill/>
          <a:ln>
            <a:noFill/>
          </a:ln>
        </p:spPr>
      </p:pic>
      <p:sp>
        <p:nvSpPr>
          <p:cNvPr id="258" name="Shape 258"/>
          <p:cNvSpPr/>
          <p:nvPr/>
        </p:nvSpPr>
        <p:spPr>
          <a:xfrm>
            <a:off x="5817680" y="4741271"/>
            <a:ext cx="156900" cy="111000"/>
          </a:xfrm>
          <a:custGeom>
            <a:pathLst>
              <a:path extrusionOk="0" h="120000" w="120000">
                <a:moveTo>
                  <a:pt x="48000" y="85716"/>
                </a:moveTo>
                <a:lnTo>
                  <a:pt x="48000" y="34283"/>
                </a:lnTo>
                <a:lnTo>
                  <a:pt x="78000" y="60000"/>
                </a:lnTo>
                <a:cubicBezTo>
                  <a:pt x="78000" y="60000"/>
                  <a:pt x="48000" y="85716"/>
                  <a:pt x="48000" y="85716"/>
                </a:cubicBezTo>
                <a:close/>
                <a:moveTo>
                  <a:pt x="120000" y="17144"/>
                </a:moveTo>
                <a:lnTo>
                  <a:pt x="120000" y="6850"/>
                </a:lnTo>
                <a:cubicBezTo>
                  <a:pt x="120000" y="3061"/>
                  <a:pt x="117855" y="0"/>
                  <a:pt x="115205" y="0"/>
                </a:cubicBezTo>
                <a:lnTo>
                  <a:pt x="4805" y="0"/>
                </a:lnTo>
                <a:cubicBezTo>
                  <a:pt x="2150" y="0"/>
                  <a:pt x="0" y="3061"/>
                  <a:pt x="0" y="6850"/>
                </a:cubicBezTo>
                <a:lnTo>
                  <a:pt x="0" y="17144"/>
                </a:lnTo>
                <a:lnTo>
                  <a:pt x="12000" y="17144"/>
                </a:lnTo>
                <a:lnTo>
                  <a:pt x="12000" y="34283"/>
                </a:lnTo>
                <a:lnTo>
                  <a:pt x="0" y="34283"/>
                </a:lnTo>
                <a:lnTo>
                  <a:pt x="0" y="51427"/>
                </a:lnTo>
                <a:lnTo>
                  <a:pt x="12000" y="51427"/>
                </a:lnTo>
                <a:lnTo>
                  <a:pt x="12000" y="68572"/>
                </a:lnTo>
                <a:lnTo>
                  <a:pt x="0" y="68572"/>
                </a:lnTo>
                <a:lnTo>
                  <a:pt x="0" y="85716"/>
                </a:lnTo>
                <a:lnTo>
                  <a:pt x="12000" y="85716"/>
                </a:lnTo>
                <a:lnTo>
                  <a:pt x="12000" y="102855"/>
                </a:lnTo>
                <a:lnTo>
                  <a:pt x="0" y="102855"/>
                </a:lnTo>
                <a:lnTo>
                  <a:pt x="0" y="113133"/>
                </a:lnTo>
                <a:cubicBezTo>
                  <a:pt x="0" y="116922"/>
                  <a:pt x="2150" y="120000"/>
                  <a:pt x="4805" y="120000"/>
                </a:cubicBezTo>
                <a:lnTo>
                  <a:pt x="115205" y="120000"/>
                </a:lnTo>
                <a:cubicBezTo>
                  <a:pt x="117855" y="120000"/>
                  <a:pt x="120000" y="116922"/>
                  <a:pt x="120000" y="113133"/>
                </a:cubicBezTo>
                <a:lnTo>
                  <a:pt x="120000" y="102855"/>
                </a:lnTo>
                <a:lnTo>
                  <a:pt x="108000" y="102855"/>
                </a:lnTo>
                <a:lnTo>
                  <a:pt x="108000" y="85716"/>
                </a:lnTo>
                <a:lnTo>
                  <a:pt x="120000" y="85716"/>
                </a:lnTo>
                <a:lnTo>
                  <a:pt x="120000" y="68572"/>
                </a:lnTo>
                <a:lnTo>
                  <a:pt x="108000" y="68572"/>
                </a:lnTo>
                <a:lnTo>
                  <a:pt x="108000" y="51427"/>
                </a:lnTo>
                <a:lnTo>
                  <a:pt x="120000" y="51427"/>
                </a:lnTo>
                <a:lnTo>
                  <a:pt x="120000" y="34283"/>
                </a:lnTo>
                <a:lnTo>
                  <a:pt x="108000" y="34283"/>
                </a:lnTo>
                <a:lnTo>
                  <a:pt x="108000" y="17144"/>
                </a:lnTo>
                <a:cubicBezTo>
                  <a:pt x="108000" y="17144"/>
                  <a:pt x="120000" y="17144"/>
                  <a:pt x="120000" y="17144"/>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idx="1" type="body"/>
          </p:nvPr>
        </p:nvSpPr>
        <p:spPr>
          <a:xfrm>
            <a:off x="593387" y="361950"/>
            <a:ext cx="7957200" cy="457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Traffic Intelligence code provides detailed trajectories for modeling </a:t>
            </a:r>
            <a:endParaRPr/>
          </a:p>
        </p:txBody>
      </p:sp>
      <p:sp>
        <p:nvSpPr>
          <p:cNvPr id="264" name="Shape 264"/>
          <p:cNvSpPr txBox="1"/>
          <p:nvPr/>
        </p:nvSpPr>
        <p:spPr>
          <a:xfrm>
            <a:off x="103150" y="4893075"/>
            <a:ext cx="8937600" cy="294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300"/>
              </a:spcBef>
              <a:spcAft>
                <a:spcPts val="0"/>
              </a:spcAft>
              <a:buNone/>
            </a:pPr>
            <a:r>
              <a:rPr lang="en-US" sz="700">
                <a:solidFill>
                  <a:srgbClr val="999999"/>
                </a:solidFill>
              </a:rPr>
              <a:t>Source: Bradski, G., and A. Kaehler. Learning Opencv: Computer Vision with the OpenCV Library. 2008. &amp; Saunier, N., and T. Sayed. A Feature-Based Tracking Algorithm for Vehicles in Intersections. 2006.  </a:t>
            </a:r>
            <a:endParaRPr sz="700">
              <a:solidFill>
                <a:srgbClr val="999999"/>
              </a:solidFill>
            </a:endParaRPr>
          </a:p>
        </p:txBody>
      </p:sp>
      <p:cxnSp>
        <p:nvCxnSpPr>
          <p:cNvPr id="265" name="Shape 265"/>
          <p:cNvCxnSpPr/>
          <p:nvPr/>
        </p:nvCxnSpPr>
        <p:spPr>
          <a:xfrm>
            <a:off x="3477447" y="4796712"/>
            <a:ext cx="255900" cy="0"/>
          </a:xfrm>
          <a:prstGeom prst="straightConnector1">
            <a:avLst/>
          </a:prstGeom>
          <a:noFill/>
          <a:ln cap="flat" cmpd="sng" w="9525">
            <a:solidFill>
              <a:schemeClr val="dk2"/>
            </a:solidFill>
            <a:prstDash val="solid"/>
            <a:round/>
            <a:headEnd len="med" w="med" type="none"/>
            <a:tailEnd len="med" w="med" type="triangle"/>
          </a:ln>
        </p:spPr>
      </p:cxnSp>
      <p:sp>
        <p:nvSpPr>
          <p:cNvPr id="266" name="Shape 266"/>
          <p:cNvSpPr/>
          <p:nvPr/>
        </p:nvSpPr>
        <p:spPr>
          <a:xfrm>
            <a:off x="4780366" y="4588533"/>
            <a:ext cx="399000" cy="402900"/>
          </a:xfrm>
          <a:prstGeom prst="ellipse">
            <a:avLst/>
          </a:prstGeom>
          <a:solidFill>
            <a:srgbClr val="6B875A">
              <a:alpha val="49620"/>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67" name="Shape 267"/>
          <p:cNvSpPr/>
          <p:nvPr/>
        </p:nvSpPr>
        <p:spPr>
          <a:xfrm>
            <a:off x="5696556" y="4588533"/>
            <a:ext cx="399000" cy="402900"/>
          </a:xfrm>
          <a:prstGeom prst="ellipse">
            <a:avLst/>
          </a:prstGeom>
          <a:solidFill>
            <a:srgbClr val="CDA007">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68" name="Shape 268"/>
          <p:cNvSpPr/>
          <p:nvPr/>
        </p:nvSpPr>
        <p:spPr>
          <a:xfrm>
            <a:off x="2947987" y="4588533"/>
            <a:ext cx="399000" cy="402900"/>
          </a:xfrm>
          <a:prstGeom prst="ellipse">
            <a:avLst/>
          </a:prstGeom>
          <a:solidFill>
            <a:srgbClr val="6978B9">
              <a:alpha val="47310"/>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69" name="Shape 269"/>
          <p:cNvSpPr/>
          <p:nvPr/>
        </p:nvSpPr>
        <p:spPr>
          <a:xfrm>
            <a:off x="3864177" y="4588533"/>
            <a:ext cx="399000" cy="402900"/>
          </a:xfrm>
          <a:prstGeom prst="ellipse">
            <a:avLst/>
          </a:prstGeom>
          <a:solidFill>
            <a:srgbClr val="00968C">
              <a:alpha val="99620"/>
            </a:srgbClr>
          </a:solidFill>
          <a:ln cap="flat" cmpd="sng" w="12700">
            <a:solidFill>
              <a:schemeClr val="lt1"/>
            </a:solidFill>
            <a:prstDash val="solid"/>
            <a:miter lim="8000"/>
            <a:headEnd len="sm" w="sm" type="none"/>
            <a:tailEnd len="sm" w="sm" type="none"/>
          </a:ln>
          <a:effectLst>
            <a:reflection blurRad="0" dir="0" dist="0" endA="0" endPos="30000" fadeDir="5400012" kx="0" rotWithShape="0" algn="bl" stA="65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sz="1350">
              <a:solidFill>
                <a:schemeClr val="lt1"/>
              </a:solidFill>
              <a:latin typeface="Calibri"/>
              <a:ea typeface="Calibri"/>
              <a:cs typeface="Calibri"/>
              <a:sym typeface="Calibri"/>
            </a:endParaRPr>
          </a:p>
        </p:txBody>
      </p:sp>
      <p:sp>
        <p:nvSpPr>
          <p:cNvPr id="270" name="Shape 270"/>
          <p:cNvSpPr/>
          <p:nvPr/>
        </p:nvSpPr>
        <p:spPr>
          <a:xfrm>
            <a:off x="4894655" y="4720196"/>
            <a:ext cx="170400" cy="153000"/>
          </a:xfrm>
          <a:custGeom>
            <a:pathLst>
              <a:path extrusionOk="0" h="120000" w="120000">
                <a:moveTo>
                  <a:pt x="16254" y="107754"/>
                </a:moveTo>
                <a:cubicBezTo>
                  <a:pt x="15001" y="109174"/>
                  <a:pt x="15001" y="111476"/>
                  <a:pt x="16254" y="112890"/>
                </a:cubicBezTo>
                <a:lnTo>
                  <a:pt x="21984" y="119189"/>
                </a:lnTo>
                <a:cubicBezTo>
                  <a:pt x="23237" y="120603"/>
                  <a:pt x="25229" y="120005"/>
                  <a:pt x="26483" y="118591"/>
                </a:cubicBezTo>
                <a:lnTo>
                  <a:pt x="56044" y="85924"/>
                </a:lnTo>
                <a:lnTo>
                  <a:pt x="46990" y="74316"/>
                </a:lnTo>
                <a:cubicBezTo>
                  <a:pt x="46990" y="74316"/>
                  <a:pt x="16254" y="107754"/>
                  <a:pt x="16254" y="107754"/>
                </a:cubicBezTo>
                <a:close/>
                <a:moveTo>
                  <a:pt x="119658" y="15229"/>
                </a:moveTo>
                <a:cubicBezTo>
                  <a:pt x="119211" y="11882"/>
                  <a:pt x="117672" y="12580"/>
                  <a:pt x="116872" y="13994"/>
                </a:cubicBezTo>
                <a:cubicBezTo>
                  <a:pt x="116066" y="15425"/>
                  <a:pt x="112524" y="21461"/>
                  <a:pt x="111069" y="24194"/>
                </a:cubicBezTo>
                <a:cubicBezTo>
                  <a:pt x="109620" y="26905"/>
                  <a:pt x="106056" y="32259"/>
                  <a:pt x="99414" y="26972"/>
                </a:cubicBezTo>
                <a:cubicBezTo>
                  <a:pt x="92498" y="21478"/>
                  <a:pt x="94904" y="17644"/>
                  <a:pt x="96107" y="15067"/>
                </a:cubicBezTo>
                <a:cubicBezTo>
                  <a:pt x="97321" y="12474"/>
                  <a:pt x="101037" y="5197"/>
                  <a:pt x="101574" y="4297"/>
                </a:cubicBezTo>
                <a:cubicBezTo>
                  <a:pt x="102111" y="3381"/>
                  <a:pt x="101484" y="726"/>
                  <a:pt x="99336" y="1838"/>
                </a:cubicBezTo>
                <a:cubicBezTo>
                  <a:pt x="97187" y="2950"/>
                  <a:pt x="84138" y="8780"/>
                  <a:pt x="82331" y="17146"/>
                </a:cubicBezTo>
                <a:cubicBezTo>
                  <a:pt x="80479" y="25653"/>
                  <a:pt x="83881" y="33254"/>
                  <a:pt x="77211" y="40804"/>
                </a:cubicBezTo>
                <a:lnTo>
                  <a:pt x="69120" y="50289"/>
                </a:lnTo>
                <a:lnTo>
                  <a:pt x="77245" y="60891"/>
                </a:lnTo>
                <a:lnTo>
                  <a:pt x="87210" y="50261"/>
                </a:lnTo>
                <a:cubicBezTo>
                  <a:pt x="89583" y="47578"/>
                  <a:pt x="94658" y="44974"/>
                  <a:pt x="99246" y="46147"/>
                </a:cubicBezTo>
                <a:cubicBezTo>
                  <a:pt x="109088" y="48651"/>
                  <a:pt x="114454" y="44499"/>
                  <a:pt x="117689" y="37630"/>
                </a:cubicBezTo>
                <a:cubicBezTo>
                  <a:pt x="120593" y="31493"/>
                  <a:pt x="120111" y="18572"/>
                  <a:pt x="119658" y="15229"/>
                </a:cubicBezTo>
                <a:close/>
                <a:moveTo>
                  <a:pt x="53033" y="42431"/>
                </a:moveTo>
                <a:cubicBezTo>
                  <a:pt x="52306" y="41492"/>
                  <a:pt x="51410" y="41464"/>
                  <a:pt x="50638" y="42235"/>
                </a:cubicBezTo>
                <a:lnTo>
                  <a:pt x="41999" y="50713"/>
                </a:lnTo>
                <a:cubicBezTo>
                  <a:pt x="41322" y="51390"/>
                  <a:pt x="41221" y="52630"/>
                  <a:pt x="41837" y="53424"/>
                </a:cubicBezTo>
                <a:lnTo>
                  <a:pt x="91804" y="117345"/>
                </a:lnTo>
                <a:cubicBezTo>
                  <a:pt x="92973" y="118854"/>
                  <a:pt x="94999" y="119010"/>
                  <a:pt x="96331" y="117702"/>
                </a:cubicBezTo>
                <a:lnTo>
                  <a:pt x="102172" y="112197"/>
                </a:lnTo>
                <a:cubicBezTo>
                  <a:pt x="103515" y="110878"/>
                  <a:pt x="103650" y="108587"/>
                  <a:pt x="102491" y="107067"/>
                </a:cubicBezTo>
                <a:cubicBezTo>
                  <a:pt x="102491" y="107067"/>
                  <a:pt x="53033" y="42431"/>
                  <a:pt x="53033" y="42431"/>
                </a:cubicBezTo>
                <a:close/>
                <a:moveTo>
                  <a:pt x="18644" y="38932"/>
                </a:moveTo>
                <a:cubicBezTo>
                  <a:pt x="24261" y="34019"/>
                  <a:pt x="28928" y="37406"/>
                  <a:pt x="35150" y="45505"/>
                </a:cubicBezTo>
                <a:cubicBezTo>
                  <a:pt x="35850" y="46421"/>
                  <a:pt x="36790" y="45348"/>
                  <a:pt x="37327" y="44828"/>
                </a:cubicBezTo>
                <a:cubicBezTo>
                  <a:pt x="37853" y="44303"/>
                  <a:pt x="46067" y="35992"/>
                  <a:pt x="46470" y="35612"/>
                </a:cubicBezTo>
                <a:cubicBezTo>
                  <a:pt x="46867" y="35215"/>
                  <a:pt x="47348" y="34466"/>
                  <a:pt x="46716" y="33634"/>
                </a:cubicBezTo>
                <a:cubicBezTo>
                  <a:pt x="46072" y="32801"/>
                  <a:pt x="43739" y="29403"/>
                  <a:pt x="42240" y="27195"/>
                </a:cubicBezTo>
                <a:cubicBezTo>
                  <a:pt x="31351" y="11177"/>
                  <a:pt x="72041" y="318"/>
                  <a:pt x="65791" y="145"/>
                </a:cubicBezTo>
                <a:cubicBezTo>
                  <a:pt x="62613" y="50"/>
                  <a:pt x="49849" y="-117"/>
                  <a:pt x="47941" y="117"/>
                </a:cubicBezTo>
                <a:cubicBezTo>
                  <a:pt x="40208" y="1033"/>
                  <a:pt x="30506" y="9154"/>
                  <a:pt x="25621" y="12938"/>
                </a:cubicBezTo>
                <a:cubicBezTo>
                  <a:pt x="19225" y="17856"/>
                  <a:pt x="16842" y="20740"/>
                  <a:pt x="16450" y="21142"/>
                </a:cubicBezTo>
                <a:cubicBezTo>
                  <a:pt x="14643" y="22914"/>
                  <a:pt x="16159" y="27011"/>
                  <a:pt x="12880" y="30241"/>
                </a:cubicBezTo>
                <a:cubicBezTo>
                  <a:pt x="9417" y="33650"/>
                  <a:pt x="7257" y="31068"/>
                  <a:pt x="5248" y="33047"/>
                </a:cubicBezTo>
                <a:cubicBezTo>
                  <a:pt x="4258" y="34036"/>
                  <a:pt x="1471" y="36378"/>
                  <a:pt x="677" y="37155"/>
                </a:cubicBezTo>
                <a:cubicBezTo>
                  <a:pt x="-123" y="37948"/>
                  <a:pt x="-268" y="39284"/>
                  <a:pt x="548" y="40346"/>
                </a:cubicBezTo>
                <a:cubicBezTo>
                  <a:pt x="548" y="40346"/>
                  <a:pt x="8163" y="49802"/>
                  <a:pt x="8807" y="50641"/>
                </a:cubicBezTo>
                <a:cubicBezTo>
                  <a:pt x="9439" y="51468"/>
                  <a:pt x="11162" y="52183"/>
                  <a:pt x="12220" y="51121"/>
                </a:cubicBezTo>
                <a:cubicBezTo>
                  <a:pt x="13289" y="50065"/>
                  <a:pt x="16030" y="47377"/>
                  <a:pt x="16484" y="46902"/>
                </a:cubicBezTo>
                <a:cubicBezTo>
                  <a:pt x="16954" y="46455"/>
                  <a:pt x="16187" y="41073"/>
                  <a:pt x="18644" y="38932"/>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cxnSp>
        <p:nvCxnSpPr>
          <p:cNvPr id="271" name="Shape 271"/>
          <p:cNvCxnSpPr/>
          <p:nvPr/>
        </p:nvCxnSpPr>
        <p:spPr>
          <a:xfrm>
            <a:off x="4408550" y="4796712"/>
            <a:ext cx="255900" cy="0"/>
          </a:xfrm>
          <a:prstGeom prst="straightConnector1">
            <a:avLst/>
          </a:prstGeom>
          <a:noFill/>
          <a:ln cap="flat" cmpd="sng" w="9525">
            <a:solidFill>
              <a:schemeClr val="dk2"/>
            </a:solidFill>
            <a:prstDash val="solid"/>
            <a:round/>
            <a:headEnd len="med" w="med" type="none"/>
            <a:tailEnd len="med" w="med" type="triangle"/>
          </a:ln>
        </p:spPr>
      </p:cxnSp>
      <p:cxnSp>
        <p:nvCxnSpPr>
          <p:cNvPr id="272" name="Shape 272"/>
          <p:cNvCxnSpPr/>
          <p:nvPr/>
        </p:nvCxnSpPr>
        <p:spPr>
          <a:xfrm>
            <a:off x="5339653" y="4796712"/>
            <a:ext cx="255900" cy="0"/>
          </a:xfrm>
          <a:prstGeom prst="straightConnector1">
            <a:avLst/>
          </a:prstGeom>
          <a:noFill/>
          <a:ln cap="flat" cmpd="sng" w="9525">
            <a:solidFill>
              <a:schemeClr val="dk2"/>
            </a:solidFill>
            <a:prstDash val="solid"/>
            <a:round/>
            <a:headEnd len="med" w="med" type="none"/>
            <a:tailEnd len="med" w="med" type="triangle"/>
          </a:ln>
        </p:spPr>
      </p:cxnSp>
      <p:pic>
        <p:nvPicPr>
          <p:cNvPr id="273" name="Shape 273"/>
          <p:cNvPicPr preferRelativeResize="0"/>
          <p:nvPr/>
        </p:nvPicPr>
        <p:blipFill>
          <a:blip r:embed="rId3">
            <a:alphaModFix/>
          </a:blip>
          <a:stretch>
            <a:fillRect/>
          </a:stretch>
        </p:blipFill>
        <p:spPr>
          <a:xfrm>
            <a:off x="3075898" y="4698279"/>
            <a:ext cx="156842" cy="196868"/>
          </a:xfrm>
          <a:prstGeom prst="rect">
            <a:avLst/>
          </a:prstGeom>
          <a:noFill/>
          <a:ln>
            <a:noFill/>
          </a:ln>
        </p:spPr>
      </p:pic>
      <p:pic>
        <p:nvPicPr>
          <p:cNvPr id="274" name="Shape 274"/>
          <p:cNvPicPr preferRelativeResize="0"/>
          <p:nvPr/>
        </p:nvPicPr>
        <p:blipFill>
          <a:blip r:embed="rId4">
            <a:alphaModFix/>
          </a:blip>
          <a:stretch>
            <a:fillRect/>
          </a:stretch>
        </p:blipFill>
        <p:spPr>
          <a:xfrm>
            <a:off x="3971152" y="4675349"/>
            <a:ext cx="199512" cy="201396"/>
          </a:xfrm>
          <a:prstGeom prst="rect">
            <a:avLst/>
          </a:prstGeom>
          <a:noFill/>
          <a:ln>
            <a:noFill/>
          </a:ln>
          <a:effectLst>
            <a:reflection blurRad="0" dir="5400000" dist="38100" endA="0" endPos="30000" fadeDir="5400012" kx="0" rotWithShape="0" algn="bl" stA="65000" stPos="0" sy="-100000" ky="0"/>
          </a:effectLst>
        </p:spPr>
      </p:pic>
      <p:sp>
        <p:nvSpPr>
          <p:cNvPr id="275" name="Shape 275"/>
          <p:cNvSpPr/>
          <p:nvPr/>
        </p:nvSpPr>
        <p:spPr>
          <a:xfrm>
            <a:off x="5817680" y="4741271"/>
            <a:ext cx="156900" cy="111000"/>
          </a:xfrm>
          <a:custGeom>
            <a:pathLst>
              <a:path extrusionOk="0" h="120000" w="120000">
                <a:moveTo>
                  <a:pt x="48000" y="85716"/>
                </a:moveTo>
                <a:lnTo>
                  <a:pt x="48000" y="34283"/>
                </a:lnTo>
                <a:lnTo>
                  <a:pt x="78000" y="60000"/>
                </a:lnTo>
                <a:cubicBezTo>
                  <a:pt x="78000" y="60000"/>
                  <a:pt x="48000" y="85716"/>
                  <a:pt x="48000" y="85716"/>
                </a:cubicBezTo>
                <a:close/>
                <a:moveTo>
                  <a:pt x="120000" y="17144"/>
                </a:moveTo>
                <a:lnTo>
                  <a:pt x="120000" y="6850"/>
                </a:lnTo>
                <a:cubicBezTo>
                  <a:pt x="120000" y="3061"/>
                  <a:pt x="117855" y="0"/>
                  <a:pt x="115205" y="0"/>
                </a:cubicBezTo>
                <a:lnTo>
                  <a:pt x="4805" y="0"/>
                </a:lnTo>
                <a:cubicBezTo>
                  <a:pt x="2150" y="0"/>
                  <a:pt x="0" y="3061"/>
                  <a:pt x="0" y="6850"/>
                </a:cubicBezTo>
                <a:lnTo>
                  <a:pt x="0" y="17144"/>
                </a:lnTo>
                <a:lnTo>
                  <a:pt x="12000" y="17144"/>
                </a:lnTo>
                <a:lnTo>
                  <a:pt x="12000" y="34283"/>
                </a:lnTo>
                <a:lnTo>
                  <a:pt x="0" y="34283"/>
                </a:lnTo>
                <a:lnTo>
                  <a:pt x="0" y="51427"/>
                </a:lnTo>
                <a:lnTo>
                  <a:pt x="12000" y="51427"/>
                </a:lnTo>
                <a:lnTo>
                  <a:pt x="12000" y="68572"/>
                </a:lnTo>
                <a:lnTo>
                  <a:pt x="0" y="68572"/>
                </a:lnTo>
                <a:lnTo>
                  <a:pt x="0" y="85716"/>
                </a:lnTo>
                <a:lnTo>
                  <a:pt x="12000" y="85716"/>
                </a:lnTo>
                <a:lnTo>
                  <a:pt x="12000" y="102855"/>
                </a:lnTo>
                <a:lnTo>
                  <a:pt x="0" y="102855"/>
                </a:lnTo>
                <a:lnTo>
                  <a:pt x="0" y="113133"/>
                </a:lnTo>
                <a:cubicBezTo>
                  <a:pt x="0" y="116922"/>
                  <a:pt x="2150" y="120000"/>
                  <a:pt x="4805" y="120000"/>
                </a:cubicBezTo>
                <a:lnTo>
                  <a:pt x="115205" y="120000"/>
                </a:lnTo>
                <a:cubicBezTo>
                  <a:pt x="117855" y="120000"/>
                  <a:pt x="120000" y="116922"/>
                  <a:pt x="120000" y="113133"/>
                </a:cubicBezTo>
                <a:lnTo>
                  <a:pt x="120000" y="102855"/>
                </a:lnTo>
                <a:lnTo>
                  <a:pt x="108000" y="102855"/>
                </a:lnTo>
                <a:lnTo>
                  <a:pt x="108000" y="85716"/>
                </a:lnTo>
                <a:lnTo>
                  <a:pt x="120000" y="85716"/>
                </a:lnTo>
                <a:lnTo>
                  <a:pt x="120000" y="68572"/>
                </a:lnTo>
                <a:lnTo>
                  <a:pt x="108000" y="68572"/>
                </a:lnTo>
                <a:lnTo>
                  <a:pt x="108000" y="51427"/>
                </a:lnTo>
                <a:lnTo>
                  <a:pt x="120000" y="51427"/>
                </a:lnTo>
                <a:lnTo>
                  <a:pt x="120000" y="34283"/>
                </a:lnTo>
                <a:lnTo>
                  <a:pt x="108000" y="34283"/>
                </a:lnTo>
                <a:lnTo>
                  <a:pt x="108000" y="17144"/>
                </a:lnTo>
                <a:cubicBezTo>
                  <a:pt x="108000" y="17144"/>
                  <a:pt x="120000" y="17144"/>
                  <a:pt x="120000" y="17144"/>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sp>
        <p:nvSpPr>
          <p:cNvPr id="276" name="Shape 276"/>
          <p:cNvSpPr/>
          <p:nvPr/>
        </p:nvSpPr>
        <p:spPr>
          <a:xfrm>
            <a:off x="936550" y="2206625"/>
            <a:ext cx="1108200" cy="823800"/>
          </a:xfrm>
          <a:prstGeom prst="rect">
            <a:avLst/>
          </a:prstGeom>
          <a:solidFill>
            <a:schemeClr val="accent1"/>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US">
                <a:solidFill>
                  <a:srgbClr val="FFFFFF"/>
                </a:solidFill>
              </a:rPr>
              <a:t>Detection</a:t>
            </a:r>
            <a:endParaRPr>
              <a:solidFill>
                <a:srgbClr val="FFFFFF"/>
              </a:solidFill>
            </a:endParaRPr>
          </a:p>
        </p:txBody>
      </p:sp>
      <p:sp>
        <p:nvSpPr>
          <p:cNvPr id="277" name="Shape 277"/>
          <p:cNvSpPr/>
          <p:nvPr/>
        </p:nvSpPr>
        <p:spPr>
          <a:xfrm>
            <a:off x="2934350" y="2206625"/>
            <a:ext cx="1108200" cy="823800"/>
          </a:xfrm>
          <a:prstGeom prst="rect">
            <a:avLst/>
          </a:prstGeom>
          <a:solidFill>
            <a:schemeClr val="accent2"/>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US">
                <a:solidFill>
                  <a:srgbClr val="FFFFFF"/>
                </a:solidFill>
              </a:rPr>
              <a:t>Tracking</a:t>
            </a:r>
            <a:endParaRPr>
              <a:solidFill>
                <a:srgbClr val="FFFFFF"/>
              </a:solidFill>
            </a:endParaRPr>
          </a:p>
        </p:txBody>
      </p:sp>
      <p:sp>
        <p:nvSpPr>
          <p:cNvPr id="278" name="Shape 278"/>
          <p:cNvSpPr/>
          <p:nvPr/>
        </p:nvSpPr>
        <p:spPr>
          <a:xfrm>
            <a:off x="5080575" y="2206625"/>
            <a:ext cx="1108200" cy="823800"/>
          </a:xfrm>
          <a:prstGeom prst="rect">
            <a:avLst/>
          </a:prstGeom>
          <a:solidFill>
            <a:schemeClr val="accent3"/>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US">
                <a:solidFill>
                  <a:srgbClr val="FFFFFF"/>
                </a:solidFill>
              </a:rPr>
              <a:t>Database</a:t>
            </a:r>
            <a:endParaRPr>
              <a:solidFill>
                <a:srgbClr val="FFFFFF"/>
              </a:solidFill>
            </a:endParaRPr>
          </a:p>
        </p:txBody>
      </p:sp>
      <p:sp>
        <p:nvSpPr>
          <p:cNvPr id="279" name="Shape 279"/>
          <p:cNvSpPr/>
          <p:nvPr/>
        </p:nvSpPr>
        <p:spPr>
          <a:xfrm>
            <a:off x="7226800" y="2206625"/>
            <a:ext cx="1381200" cy="823800"/>
          </a:xfrm>
          <a:prstGeom prst="rect">
            <a:avLst/>
          </a:prstGeom>
          <a:solidFill>
            <a:schemeClr val="accent4"/>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US">
                <a:solidFill>
                  <a:srgbClr val="FFFFFF"/>
                </a:solidFill>
              </a:rPr>
              <a:t>Classification</a:t>
            </a:r>
            <a:endParaRPr>
              <a:solidFill>
                <a:srgbClr val="FFFFFF"/>
              </a:solidFill>
            </a:endParaRPr>
          </a:p>
        </p:txBody>
      </p:sp>
      <p:grpSp>
        <p:nvGrpSpPr>
          <p:cNvPr id="280" name="Shape 280"/>
          <p:cNvGrpSpPr/>
          <p:nvPr/>
        </p:nvGrpSpPr>
        <p:grpSpPr>
          <a:xfrm>
            <a:off x="2173555" y="2633922"/>
            <a:ext cx="4809719" cy="0"/>
            <a:chOff x="2168775" y="2344625"/>
            <a:chExt cx="4853400" cy="0"/>
          </a:xfrm>
        </p:grpSpPr>
        <p:cxnSp>
          <p:nvCxnSpPr>
            <p:cNvPr id="281" name="Shape 281"/>
            <p:cNvCxnSpPr/>
            <p:nvPr/>
          </p:nvCxnSpPr>
          <p:spPr>
            <a:xfrm>
              <a:off x="2168775" y="2344625"/>
              <a:ext cx="586200" cy="0"/>
            </a:xfrm>
            <a:prstGeom prst="straightConnector1">
              <a:avLst/>
            </a:prstGeom>
            <a:noFill/>
            <a:ln cap="flat" cmpd="sng" w="9525">
              <a:solidFill>
                <a:schemeClr val="dk2"/>
              </a:solidFill>
              <a:prstDash val="solid"/>
              <a:round/>
              <a:headEnd len="med" w="med" type="none"/>
              <a:tailEnd len="med" w="med" type="triangle"/>
            </a:ln>
          </p:spPr>
        </p:cxnSp>
        <p:cxnSp>
          <p:nvCxnSpPr>
            <p:cNvPr id="282" name="Shape 282"/>
            <p:cNvCxnSpPr/>
            <p:nvPr/>
          </p:nvCxnSpPr>
          <p:spPr>
            <a:xfrm>
              <a:off x="4302375" y="2344625"/>
              <a:ext cx="586200" cy="0"/>
            </a:xfrm>
            <a:prstGeom prst="straightConnector1">
              <a:avLst/>
            </a:prstGeom>
            <a:noFill/>
            <a:ln cap="flat" cmpd="sng" w="9525">
              <a:solidFill>
                <a:schemeClr val="dk2"/>
              </a:solidFill>
              <a:prstDash val="solid"/>
              <a:round/>
              <a:headEnd len="med" w="med" type="none"/>
              <a:tailEnd len="med" w="med" type="triangle"/>
            </a:ln>
          </p:spPr>
        </p:cxnSp>
        <p:cxnSp>
          <p:nvCxnSpPr>
            <p:cNvPr id="283" name="Shape 283"/>
            <p:cNvCxnSpPr/>
            <p:nvPr/>
          </p:nvCxnSpPr>
          <p:spPr>
            <a:xfrm>
              <a:off x="6435975" y="2344625"/>
              <a:ext cx="586200" cy="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title="bandicam 2018-03-18 11-37-08-007Trim.mp4">
            <a:hlinkClick r:id="rId3"/>
          </p:cNvPr>
          <p:cNvSpPr/>
          <p:nvPr/>
        </p:nvSpPr>
        <p:spPr>
          <a:xfrm>
            <a:off x="417025" y="1348263"/>
            <a:ext cx="4331950" cy="2897100"/>
          </a:xfrm>
          <a:prstGeom prst="rect">
            <a:avLst/>
          </a:prstGeom>
          <a:noFill/>
          <a:ln>
            <a:noFill/>
          </a:ln>
        </p:spPr>
      </p:sp>
      <p:sp>
        <p:nvSpPr>
          <p:cNvPr id="289" name="Shape 289"/>
          <p:cNvSpPr txBox="1"/>
          <p:nvPr>
            <p:ph idx="1" type="body"/>
          </p:nvPr>
        </p:nvSpPr>
        <p:spPr>
          <a:xfrm>
            <a:off x="593387" y="438150"/>
            <a:ext cx="7957200" cy="457200"/>
          </a:xfrm>
          <a:prstGeom prst="rect">
            <a:avLst/>
          </a:prstGeom>
          <a:noFill/>
          <a:ln>
            <a:noFill/>
          </a:ln>
        </p:spPr>
        <p:txBody>
          <a:bodyPr anchorCtr="0" anchor="ctr" bIns="0" lIns="0" spcFirstLastPara="1" rIns="0" wrap="square" tIns="0">
            <a:noAutofit/>
          </a:bodyPr>
          <a:lstStyle/>
          <a:p>
            <a:pPr indent="0" lvl="0" marL="0" rtl="0">
              <a:spcBef>
                <a:spcPts val="0"/>
              </a:spcBef>
              <a:spcAft>
                <a:spcPts val="0"/>
              </a:spcAft>
              <a:buClr>
                <a:schemeClr val="dk1"/>
              </a:buClr>
              <a:buSzPts val="1100"/>
              <a:buFont typeface="Arial"/>
              <a:buNone/>
            </a:pPr>
            <a:r>
              <a:rPr lang="en-US"/>
              <a:t>Traffic Intelligence code works! </a:t>
            </a:r>
            <a:endParaRPr/>
          </a:p>
        </p:txBody>
      </p:sp>
      <p:cxnSp>
        <p:nvCxnSpPr>
          <p:cNvPr id="290" name="Shape 290"/>
          <p:cNvCxnSpPr/>
          <p:nvPr/>
        </p:nvCxnSpPr>
        <p:spPr>
          <a:xfrm>
            <a:off x="3477447" y="4796712"/>
            <a:ext cx="255900" cy="0"/>
          </a:xfrm>
          <a:prstGeom prst="straightConnector1">
            <a:avLst/>
          </a:prstGeom>
          <a:noFill/>
          <a:ln cap="flat" cmpd="sng" w="9525">
            <a:solidFill>
              <a:schemeClr val="dk2"/>
            </a:solidFill>
            <a:prstDash val="solid"/>
            <a:round/>
            <a:headEnd len="med" w="med" type="none"/>
            <a:tailEnd len="med" w="med" type="triangle"/>
          </a:ln>
        </p:spPr>
      </p:cxnSp>
      <p:sp>
        <p:nvSpPr>
          <p:cNvPr id="291" name="Shape 291"/>
          <p:cNvSpPr/>
          <p:nvPr/>
        </p:nvSpPr>
        <p:spPr>
          <a:xfrm>
            <a:off x="4780366" y="4588533"/>
            <a:ext cx="399000" cy="402900"/>
          </a:xfrm>
          <a:prstGeom prst="ellipse">
            <a:avLst/>
          </a:prstGeom>
          <a:solidFill>
            <a:srgbClr val="6B875A">
              <a:alpha val="49620"/>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92" name="Shape 292"/>
          <p:cNvSpPr/>
          <p:nvPr/>
        </p:nvSpPr>
        <p:spPr>
          <a:xfrm>
            <a:off x="5696556" y="4588533"/>
            <a:ext cx="399000" cy="402900"/>
          </a:xfrm>
          <a:prstGeom prst="ellipse">
            <a:avLst/>
          </a:prstGeom>
          <a:solidFill>
            <a:srgbClr val="CDA007">
              <a:alpha val="50379"/>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93" name="Shape 293"/>
          <p:cNvSpPr/>
          <p:nvPr/>
        </p:nvSpPr>
        <p:spPr>
          <a:xfrm>
            <a:off x="2947987" y="4588533"/>
            <a:ext cx="399000" cy="402900"/>
          </a:xfrm>
          <a:prstGeom prst="ellipse">
            <a:avLst/>
          </a:prstGeom>
          <a:solidFill>
            <a:srgbClr val="6978B9">
              <a:alpha val="47310"/>
            </a:srgbClr>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94" name="Shape 294"/>
          <p:cNvSpPr/>
          <p:nvPr/>
        </p:nvSpPr>
        <p:spPr>
          <a:xfrm>
            <a:off x="3864177" y="4588533"/>
            <a:ext cx="399000" cy="402900"/>
          </a:xfrm>
          <a:prstGeom prst="ellipse">
            <a:avLst/>
          </a:prstGeom>
          <a:solidFill>
            <a:srgbClr val="00968C">
              <a:alpha val="99620"/>
            </a:srgbClr>
          </a:solidFill>
          <a:ln cap="flat" cmpd="sng" w="12700">
            <a:solidFill>
              <a:schemeClr val="lt1"/>
            </a:solidFill>
            <a:prstDash val="solid"/>
            <a:miter lim="8000"/>
            <a:headEnd len="sm" w="sm" type="none"/>
            <a:tailEnd len="sm" w="sm" type="none"/>
          </a:ln>
          <a:effectLst>
            <a:reflection blurRad="0" dir="0" dist="0" endA="0" endPos="30000" fadeDir="5400012" kx="0" rotWithShape="0" algn="bl" stA="84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95" name="Shape 295"/>
          <p:cNvSpPr/>
          <p:nvPr/>
        </p:nvSpPr>
        <p:spPr>
          <a:xfrm>
            <a:off x="4894655" y="4720196"/>
            <a:ext cx="170400" cy="153000"/>
          </a:xfrm>
          <a:custGeom>
            <a:pathLst>
              <a:path extrusionOk="0" h="120000" w="120000">
                <a:moveTo>
                  <a:pt x="16254" y="107754"/>
                </a:moveTo>
                <a:cubicBezTo>
                  <a:pt x="15001" y="109174"/>
                  <a:pt x="15001" y="111476"/>
                  <a:pt x="16254" y="112890"/>
                </a:cubicBezTo>
                <a:lnTo>
                  <a:pt x="21984" y="119189"/>
                </a:lnTo>
                <a:cubicBezTo>
                  <a:pt x="23237" y="120603"/>
                  <a:pt x="25229" y="120005"/>
                  <a:pt x="26483" y="118591"/>
                </a:cubicBezTo>
                <a:lnTo>
                  <a:pt x="56044" y="85924"/>
                </a:lnTo>
                <a:lnTo>
                  <a:pt x="46990" y="74316"/>
                </a:lnTo>
                <a:cubicBezTo>
                  <a:pt x="46990" y="74316"/>
                  <a:pt x="16254" y="107754"/>
                  <a:pt x="16254" y="107754"/>
                </a:cubicBezTo>
                <a:close/>
                <a:moveTo>
                  <a:pt x="119658" y="15229"/>
                </a:moveTo>
                <a:cubicBezTo>
                  <a:pt x="119211" y="11882"/>
                  <a:pt x="117672" y="12580"/>
                  <a:pt x="116872" y="13994"/>
                </a:cubicBezTo>
                <a:cubicBezTo>
                  <a:pt x="116066" y="15425"/>
                  <a:pt x="112524" y="21461"/>
                  <a:pt x="111069" y="24194"/>
                </a:cubicBezTo>
                <a:cubicBezTo>
                  <a:pt x="109620" y="26905"/>
                  <a:pt x="106056" y="32259"/>
                  <a:pt x="99414" y="26972"/>
                </a:cubicBezTo>
                <a:cubicBezTo>
                  <a:pt x="92498" y="21478"/>
                  <a:pt x="94904" y="17644"/>
                  <a:pt x="96107" y="15067"/>
                </a:cubicBezTo>
                <a:cubicBezTo>
                  <a:pt x="97321" y="12474"/>
                  <a:pt x="101037" y="5197"/>
                  <a:pt x="101574" y="4297"/>
                </a:cubicBezTo>
                <a:cubicBezTo>
                  <a:pt x="102111" y="3381"/>
                  <a:pt x="101484" y="726"/>
                  <a:pt x="99336" y="1838"/>
                </a:cubicBezTo>
                <a:cubicBezTo>
                  <a:pt x="97187" y="2950"/>
                  <a:pt x="84138" y="8780"/>
                  <a:pt x="82331" y="17146"/>
                </a:cubicBezTo>
                <a:cubicBezTo>
                  <a:pt x="80479" y="25653"/>
                  <a:pt x="83881" y="33254"/>
                  <a:pt x="77211" y="40804"/>
                </a:cubicBezTo>
                <a:lnTo>
                  <a:pt x="69120" y="50289"/>
                </a:lnTo>
                <a:lnTo>
                  <a:pt x="77245" y="60891"/>
                </a:lnTo>
                <a:lnTo>
                  <a:pt x="87210" y="50261"/>
                </a:lnTo>
                <a:cubicBezTo>
                  <a:pt x="89583" y="47578"/>
                  <a:pt x="94658" y="44974"/>
                  <a:pt x="99246" y="46147"/>
                </a:cubicBezTo>
                <a:cubicBezTo>
                  <a:pt x="109088" y="48651"/>
                  <a:pt x="114454" y="44499"/>
                  <a:pt x="117689" y="37630"/>
                </a:cubicBezTo>
                <a:cubicBezTo>
                  <a:pt x="120593" y="31493"/>
                  <a:pt x="120111" y="18572"/>
                  <a:pt x="119658" y="15229"/>
                </a:cubicBezTo>
                <a:close/>
                <a:moveTo>
                  <a:pt x="53033" y="42431"/>
                </a:moveTo>
                <a:cubicBezTo>
                  <a:pt x="52306" y="41492"/>
                  <a:pt x="51410" y="41464"/>
                  <a:pt x="50638" y="42235"/>
                </a:cubicBezTo>
                <a:lnTo>
                  <a:pt x="41999" y="50713"/>
                </a:lnTo>
                <a:cubicBezTo>
                  <a:pt x="41322" y="51390"/>
                  <a:pt x="41221" y="52630"/>
                  <a:pt x="41837" y="53424"/>
                </a:cubicBezTo>
                <a:lnTo>
                  <a:pt x="91804" y="117345"/>
                </a:lnTo>
                <a:cubicBezTo>
                  <a:pt x="92973" y="118854"/>
                  <a:pt x="94999" y="119010"/>
                  <a:pt x="96331" y="117702"/>
                </a:cubicBezTo>
                <a:lnTo>
                  <a:pt x="102172" y="112197"/>
                </a:lnTo>
                <a:cubicBezTo>
                  <a:pt x="103515" y="110878"/>
                  <a:pt x="103650" y="108587"/>
                  <a:pt x="102491" y="107067"/>
                </a:cubicBezTo>
                <a:cubicBezTo>
                  <a:pt x="102491" y="107067"/>
                  <a:pt x="53033" y="42431"/>
                  <a:pt x="53033" y="42431"/>
                </a:cubicBezTo>
                <a:close/>
                <a:moveTo>
                  <a:pt x="18644" y="38932"/>
                </a:moveTo>
                <a:cubicBezTo>
                  <a:pt x="24261" y="34019"/>
                  <a:pt x="28928" y="37406"/>
                  <a:pt x="35150" y="45505"/>
                </a:cubicBezTo>
                <a:cubicBezTo>
                  <a:pt x="35850" y="46421"/>
                  <a:pt x="36790" y="45348"/>
                  <a:pt x="37327" y="44828"/>
                </a:cubicBezTo>
                <a:cubicBezTo>
                  <a:pt x="37853" y="44303"/>
                  <a:pt x="46067" y="35992"/>
                  <a:pt x="46470" y="35612"/>
                </a:cubicBezTo>
                <a:cubicBezTo>
                  <a:pt x="46867" y="35215"/>
                  <a:pt x="47348" y="34466"/>
                  <a:pt x="46716" y="33634"/>
                </a:cubicBezTo>
                <a:cubicBezTo>
                  <a:pt x="46072" y="32801"/>
                  <a:pt x="43739" y="29403"/>
                  <a:pt x="42240" y="27195"/>
                </a:cubicBezTo>
                <a:cubicBezTo>
                  <a:pt x="31351" y="11177"/>
                  <a:pt x="72041" y="318"/>
                  <a:pt x="65791" y="145"/>
                </a:cubicBezTo>
                <a:cubicBezTo>
                  <a:pt x="62613" y="50"/>
                  <a:pt x="49849" y="-117"/>
                  <a:pt x="47941" y="117"/>
                </a:cubicBezTo>
                <a:cubicBezTo>
                  <a:pt x="40208" y="1033"/>
                  <a:pt x="30506" y="9154"/>
                  <a:pt x="25621" y="12938"/>
                </a:cubicBezTo>
                <a:cubicBezTo>
                  <a:pt x="19225" y="17856"/>
                  <a:pt x="16842" y="20740"/>
                  <a:pt x="16450" y="21142"/>
                </a:cubicBezTo>
                <a:cubicBezTo>
                  <a:pt x="14643" y="22914"/>
                  <a:pt x="16159" y="27011"/>
                  <a:pt x="12880" y="30241"/>
                </a:cubicBezTo>
                <a:cubicBezTo>
                  <a:pt x="9417" y="33650"/>
                  <a:pt x="7257" y="31068"/>
                  <a:pt x="5248" y="33047"/>
                </a:cubicBezTo>
                <a:cubicBezTo>
                  <a:pt x="4258" y="34036"/>
                  <a:pt x="1471" y="36378"/>
                  <a:pt x="677" y="37155"/>
                </a:cubicBezTo>
                <a:cubicBezTo>
                  <a:pt x="-123" y="37948"/>
                  <a:pt x="-268" y="39284"/>
                  <a:pt x="548" y="40346"/>
                </a:cubicBezTo>
                <a:cubicBezTo>
                  <a:pt x="548" y="40346"/>
                  <a:pt x="8163" y="49802"/>
                  <a:pt x="8807" y="50641"/>
                </a:cubicBezTo>
                <a:cubicBezTo>
                  <a:pt x="9439" y="51468"/>
                  <a:pt x="11162" y="52183"/>
                  <a:pt x="12220" y="51121"/>
                </a:cubicBezTo>
                <a:cubicBezTo>
                  <a:pt x="13289" y="50065"/>
                  <a:pt x="16030" y="47377"/>
                  <a:pt x="16484" y="46902"/>
                </a:cubicBezTo>
                <a:cubicBezTo>
                  <a:pt x="16954" y="46455"/>
                  <a:pt x="16187" y="41073"/>
                  <a:pt x="18644" y="38932"/>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cxnSp>
        <p:nvCxnSpPr>
          <p:cNvPr id="296" name="Shape 296"/>
          <p:cNvCxnSpPr/>
          <p:nvPr/>
        </p:nvCxnSpPr>
        <p:spPr>
          <a:xfrm>
            <a:off x="4408550" y="4796712"/>
            <a:ext cx="255900" cy="0"/>
          </a:xfrm>
          <a:prstGeom prst="straightConnector1">
            <a:avLst/>
          </a:prstGeom>
          <a:noFill/>
          <a:ln cap="flat" cmpd="sng" w="9525">
            <a:solidFill>
              <a:schemeClr val="dk2"/>
            </a:solidFill>
            <a:prstDash val="solid"/>
            <a:round/>
            <a:headEnd len="med" w="med" type="none"/>
            <a:tailEnd len="med" w="med" type="triangle"/>
          </a:ln>
        </p:spPr>
      </p:cxnSp>
      <p:cxnSp>
        <p:nvCxnSpPr>
          <p:cNvPr id="297" name="Shape 297"/>
          <p:cNvCxnSpPr/>
          <p:nvPr/>
        </p:nvCxnSpPr>
        <p:spPr>
          <a:xfrm>
            <a:off x="5339653" y="4796712"/>
            <a:ext cx="255900" cy="0"/>
          </a:xfrm>
          <a:prstGeom prst="straightConnector1">
            <a:avLst/>
          </a:prstGeom>
          <a:noFill/>
          <a:ln cap="flat" cmpd="sng" w="9525">
            <a:solidFill>
              <a:schemeClr val="dk2"/>
            </a:solidFill>
            <a:prstDash val="solid"/>
            <a:round/>
            <a:headEnd len="med" w="med" type="none"/>
            <a:tailEnd len="med" w="med" type="triangle"/>
          </a:ln>
        </p:spPr>
      </p:cxnSp>
      <p:pic>
        <p:nvPicPr>
          <p:cNvPr id="298" name="Shape 298"/>
          <p:cNvPicPr preferRelativeResize="0"/>
          <p:nvPr/>
        </p:nvPicPr>
        <p:blipFill>
          <a:blip r:embed="rId4">
            <a:alphaModFix/>
          </a:blip>
          <a:stretch>
            <a:fillRect/>
          </a:stretch>
        </p:blipFill>
        <p:spPr>
          <a:xfrm>
            <a:off x="3075898" y="4698279"/>
            <a:ext cx="156842" cy="196868"/>
          </a:xfrm>
          <a:prstGeom prst="rect">
            <a:avLst/>
          </a:prstGeom>
          <a:noFill/>
          <a:ln>
            <a:noFill/>
          </a:ln>
        </p:spPr>
      </p:pic>
      <p:pic>
        <p:nvPicPr>
          <p:cNvPr id="299" name="Shape 299"/>
          <p:cNvPicPr preferRelativeResize="0"/>
          <p:nvPr/>
        </p:nvPicPr>
        <p:blipFill>
          <a:blip r:embed="rId5">
            <a:alphaModFix/>
          </a:blip>
          <a:stretch>
            <a:fillRect/>
          </a:stretch>
        </p:blipFill>
        <p:spPr>
          <a:xfrm>
            <a:off x="3971152" y="4675349"/>
            <a:ext cx="199512" cy="201396"/>
          </a:xfrm>
          <a:prstGeom prst="rect">
            <a:avLst/>
          </a:prstGeom>
          <a:noFill/>
          <a:ln>
            <a:noFill/>
          </a:ln>
        </p:spPr>
      </p:pic>
      <p:sp>
        <p:nvSpPr>
          <p:cNvPr id="300" name="Shape 300"/>
          <p:cNvSpPr/>
          <p:nvPr/>
        </p:nvSpPr>
        <p:spPr>
          <a:xfrm>
            <a:off x="5817680" y="4741271"/>
            <a:ext cx="156900" cy="111000"/>
          </a:xfrm>
          <a:custGeom>
            <a:pathLst>
              <a:path extrusionOk="0" h="120000" w="120000">
                <a:moveTo>
                  <a:pt x="48000" y="85716"/>
                </a:moveTo>
                <a:lnTo>
                  <a:pt x="48000" y="34283"/>
                </a:lnTo>
                <a:lnTo>
                  <a:pt x="78000" y="60000"/>
                </a:lnTo>
                <a:cubicBezTo>
                  <a:pt x="78000" y="60000"/>
                  <a:pt x="48000" y="85716"/>
                  <a:pt x="48000" y="85716"/>
                </a:cubicBezTo>
                <a:close/>
                <a:moveTo>
                  <a:pt x="120000" y="17144"/>
                </a:moveTo>
                <a:lnTo>
                  <a:pt x="120000" y="6850"/>
                </a:lnTo>
                <a:cubicBezTo>
                  <a:pt x="120000" y="3061"/>
                  <a:pt x="117855" y="0"/>
                  <a:pt x="115205" y="0"/>
                </a:cubicBezTo>
                <a:lnTo>
                  <a:pt x="4805" y="0"/>
                </a:lnTo>
                <a:cubicBezTo>
                  <a:pt x="2150" y="0"/>
                  <a:pt x="0" y="3061"/>
                  <a:pt x="0" y="6850"/>
                </a:cubicBezTo>
                <a:lnTo>
                  <a:pt x="0" y="17144"/>
                </a:lnTo>
                <a:lnTo>
                  <a:pt x="12000" y="17144"/>
                </a:lnTo>
                <a:lnTo>
                  <a:pt x="12000" y="34283"/>
                </a:lnTo>
                <a:lnTo>
                  <a:pt x="0" y="34283"/>
                </a:lnTo>
                <a:lnTo>
                  <a:pt x="0" y="51427"/>
                </a:lnTo>
                <a:lnTo>
                  <a:pt x="12000" y="51427"/>
                </a:lnTo>
                <a:lnTo>
                  <a:pt x="12000" y="68572"/>
                </a:lnTo>
                <a:lnTo>
                  <a:pt x="0" y="68572"/>
                </a:lnTo>
                <a:lnTo>
                  <a:pt x="0" y="85716"/>
                </a:lnTo>
                <a:lnTo>
                  <a:pt x="12000" y="85716"/>
                </a:lnTo>
                <a:lnTo>
                  <a:pt x="12000" y="102855"/>
                </a:lnTo>
                <a:lnTo>
                  <a:pt x="0" y="102855"/>
                </a:lnTo>
                <a:lnTo>
                  <a:pt x="0" y="113133"/>
                </a:lnTo>
                <a:cubicBezTo>
                  <a:pt x="0" y="116922"/>
                  <a:pt x="2150" y="120000"/>
                  <a:pt x="4805" y="120000"/>
                </a:cubicBezTo>
                <a:lnTo>
                  <a:pt x="115205" y="120000"/>
                </a:lnTo>
                <a:cubicBezTo>
                  <a:pt x="117855" y="120000"/>
                  <a:pt x="120000" y="116922"/>
                  <a:pt x="120000" y="113133"/>
                </a:cubicBezTo>
                <a:lnTo>
                  <a:pt x="120000" y="102855"/>
                </a:lnTo>
                <a:lnTo>
                  <a:pt x="108000" y="102855"/>
                </a:lnTo>
                <a:lnTo>
                  <a:pt x="108000" y="85716"/>
                </a:lnTo>
                <a:lnTo>
                  <a:pt x="120000" y="85716"/>
                </a:lnTo>
                <a:lnTo>
                  <a:pt x="120000" y="68572"/>
                </a:lnTo>
                <a:lnTo>
                  <a:pt x="108000" y="68572"/>
                </a:lnTo>
                <a:lnTo>
                  <a:pt x="108000" y="51427"/>
                </a:lnTo>
                <a:lnTo>
                  <a:pt x="120000" y="51427"/>
                </a:lnTo>
                <a:lnTo>
                  <a:pt x="120000" y="34283"/>
                </a:lnTo>
                <a:lnTo>
                  <a:pt x="108000" y="34283"/>
                </a:lnTo>
                <a:lnTo>
                  <a:pt x="108000" y="17144"/>
                </a:lnTo>
                <a:cubicBezTo>
                  <a:pt x="108000" y="17144"/>
                  <a:pt x="120000" y="17144"/>
                  <a:pt x="120000" y="17144"/>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5000"/>
              <a:buFont typeface="Arial"/>
              <a:buNone/>
            </a:pPr>
            <a:r>
              <a:t/>
            </a:r>
            <a:endParaRPr b="0" i="0" sz="5000" u="none" cap="none" strike="noStrike">
              <a:solidFill>
                <a:schemeClr val="dk1"/>
              </a:solidFill>
              <a:latin typeface="Calibri"/>
              <a:ea typeface="Calibri"/>
              <a:cs typeface="Calibri"/>
              <a:sym typeface="Calibri"/>
            </a:endParaRPr>
          </a:p>
        </p:txBody>
      </p:sp>
      <p:pic>
        <p:nvPicPr>
          <p:cNvPr id="301" name="Shape 301"/>
          <p:cNvPicPr preferRelativeResize="0"/>
          <p:nvPr/>
        </p:nvPicPr>
        <p:blipFill>
          <a:blip r:embed="rId6">
            <a:alphaModFix/>
          </a:blip>
          <a:stretch>
            <a:fillRect/>
          </a:stretch>
        </p:blipFill>
        <p:spPr>
          <a:xfrm>
            <a:off x="5018000" y="1468088"/>
            <a:ext cx="3819525" cy="2657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03-Boost Business Template">
      <a:dk1>
        <a:srgbClr val="000000"/>
      </a:dk1>
      <a:lt1>
        <a:srgbClr val="FFFFFF"/>
      </a:lt1>
      <a:dk2>
        <a:srgbClr val="464646"/>
      </a:dk2>
      <a:lt2>
        <a:srgbClr val="FFFFFF"/>
      </a:lt2>
      <a:accent1>
        <a:srgbClr val="6978B9"/>
      </a:accent1>
      <a:accent2>
        <a:srgbClr val="00968C"/>
      </a:accent2>
      <a:accent3>
        <a:srgbClr val="6B875A"/>
      </a:accent3>
      <a:accent4>
        <a:srgbClr val="CDA007"/>
      </a:accent4>
      <a:accent5>
        <a:srgbClr val="CD0000"/>
      </a:accent5>
      <a:accent6>
        <a:srgbClr val="E14B6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